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82" r:id="rId3"/>
    <p:sldId id="304" r:id="rId4"/>
    <p:sldId id="285" r:id="rId5"/>
    <p:sldId id="287" r:id="rId6"/>
    <p:sldId id="289" r:id="rId7"/>
    <p:sldId id="296" r:id="rId8"/>
    <p:sldId id="286" r:id="rId9"/>
    <p:sldId id="290" r:id="rId10"/>
    <p:sldId id="291" r:id="rId11"/>
    <p:sldId id="292" r:id="rId12"/>
    <p:sldId id="297" r:id="rId13"/>
    <p:sldId id="298" r:id="rId14"/>
    <p:sldId id="299" r:id="rId15"/>
    <p:sldId id="295" r:id="rId16"/>
    <p:sldId id="300" r:id="rId17"/>
    <p:sldId id="30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400"/>
    <a:srgbClr val="AB2328"/>
    <a:srgbClr val="42C2CC"/>
    <a:srgbClr val="EEAA00"/>
    <a:srgbClr val="EDE8E2"/>
    <a:srgbClr val="5A5B5D"/>
    <a:srgbClr val="2DCCD3"/>
    <a:srgbClr val="FCB413"/>
    <a:srgbClr val="FFB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9" autoAdjust="0"/>
    <p:restoredTop sz="99534" autoAdjust="0"/>
  </p:normalViewPr>
  <p:slideViewPr>
    <p:cSldViewPr snapToGrid="0">
      <p:cViewPr varScale="1">
        <p:scale>
          <a:sx n="113" d="100"/>
          <a:sy n="113" d="100"/>
        </p:scale>
        <p:origin x="450" y="1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B30CE4-5B13-4FC7-A875-54E45173C0F2}" type="datetimeFigureOut">
              <a:rPr lang="en-US" smtClean="0"/>
              <a:t>11/6/2024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31D812-45F0-419B-9651-40B0F070301B}" type="slidenum">
              <a:rPr lang="en-US" smtClean="0"/>
              <a:t>‹#›</a:t>
            </a:fld>
            <a:endParaRPr lang="en-US"/>
          </a:p>
        </p:txBody>
      </p:sp>
    </p:spTree>
    <p:extLst>
      <p:ext uri="{BB962C8B-B14F-4D97-AF65-F5344CB8AC3E}">
        <p14:creationId xmlns:p14="http://schemas.microsoft.com/office/powerpoint/2010/main" val="4085021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31D812-45F0-419B-9651-40B0F070301B}" type="slidenum">
              <a:rPr lang="en-US" smtClean="0"/>
              <a:t>1</a:t>
            </a:fld>
            <a:endParaRPr lang="en-US"/>
          </a:p>
        </p:txBody>
      </p:sp>
    </p:spTree>
    <p:extLst>
      <p:ext uri="{BB962C8B-B14F-4D97-AF65-F5344CB8AC3E}">
        <p14:creationId xmlns:p14="http://schemas.microsoft.com/office/powerpoint/2010/main" val="2679620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8610600" y="2840478"/>
            <a:ext cx="3581400" cy="33949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EFF82A2-7B7D-43E7-93E3-4805D5F96AFB}"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D4EF06-F07F-43C0-B9D6-A897615A0B19}" type="slidenum">
              <a:rPr lang="en-US" smtClean="0"/>
              <a:t>‹#›</a:t>
            </a:fld>
            <a:endParaRPr lang="en-US"/>
          </a:p>
        </p:txBody>
      </p:sp>
    </p:spTree>
    <p:extLst>
      <p:ext uri="{BB962C8B-B14F-4D97-AF65-F5344CB8AC3E}">
        <p14:creationId xmlns:p14="http://schemas.microsoft.com/office/powerpoint/2010/main" val="2444374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userDrawn="1"/>
        </p:nvSpPr>
        <p:spPr>
          <a:xfrm>
            <a:off x="8610600" y="2840478"/>
            <a:ext cx="3581400" cy="33949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FF82A2-7B7D-43E7-93E3-4805D5F96AFB}"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D4EF06-F07F-43C0-B9D6-A897615A0B19}" type="slidenum">
              <a:rPr lang="en-US" smtClean="0"/>
              <a:t>‹#›</a:t>
            </a:fld>
            <a:endParaRPr lang="en-US"/>
          </a:p>
        </p:txBody>
      </p:sp>
    </p:spTree>
    <p:extLst>
      <p:ext uri="{BB962C8B-B14F-4D97-AF65-F5344CB8AC3E}">
        <p14:creationId xmlns:p14="http://schemas.microsoft.com/office/powerpoint/2010/main" val="349154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8610600" y="2840478"/>
            <a:ext cx="3581400" cy="33949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FF82A2-7B7D-43E7-93E3-4805D5F96AFB}"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D4EF06-F07F-43C0-B9D6-A897615A0B19}" type="slidenum">
              <a:rPr lang="en-US" smtClean="0"/>
              <a:t>‹#›</a:t>
            </a:fld>
            <a:endParaRPr lang="en-US"/>
          </a:p>
        </p:txBody>
      </p:sp>
    </p:spTree>
    <p:extLst>
      <p:ext uri="{BB962C8B-B14F-4D97-AF65-F5344CB8AC3E}">
        <p14:creationId xmlns:p14="http://schemas.microsoft.com/office/powerpoint/2010/main" val="3944112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FF82A2-7B7D-43E7-93E3-4805D5F96AFB}"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D4EF06-F07F-43C0-B9D6-A897615A0B19}" type="slidenum">
              <a:rPr lang="en-US" smtClean="0"/>
              <a:t>‹#›</a:t>
            </a:fld>
            <a:endParaRPr lang="en-US"/>
          </a:p>
        </p:txBody>
      </p:sp>
      <p:sp>
        <p:nvSpPr>
          <p:cNvPr id="7" name="Rectangle 6"/>
          <p:cNvSpPr/>
          <p:nvPr userDrawn="1"/>
        </p:nvSpPr>
        <p:spPr>
          <a:xfrm>
            <a:off x="8610600" y="2840478"/>
            <a:ext cx="3581400" cy="33949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1122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8610600" y="2840478"/>
            <a:ext cx="3581400" cy="33949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FF82A2-7B7D-43E7-93E3-4805D5F96AFB}"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D4EF06-F07F-43C0-B9D6-A897615A0B19}" type="slidenum">
              <a:rPr lang="en-US" smtClean="0"/>
              <a:t>‹#›</a:t>
            </a:fld>
            <a:endParaRPr lang="en-US"/>
          </a:p>
        </p:txBody>
      </p:sp>
    </p:spTree>
    <p:extLst>
      <p:ext uri="{BB962C8B-B14F-4D97-AF65-F5344CB8AC3E}">
        <p14:creationId xmlns:p14="http://schemas.microsoft.com/office/powerpoint/2010/main" val="224115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8610600" y="2840478"/>
            <a:ext cx="3581400" cy="33949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FF82A2-7B7D-43E7-93E3-4805D5F96AFB}"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D4EF06-F07F-43C0-B9D6-A897615A0B19}" type="slidenum">
              <a:rPr lang="en-US" smtClean="0"/>
              <a:t>‹#›</a:t>
            </a:fld>
            <a:endParaRPr lang="en-US"/>
          </a:p>
        </p:txBody>
      </p:sp>
    </p:spTree>
    <p:extLst>
      <p:ext uri="{BB962C8B-B14F-4D97-AF65-F5344CB8AC3E}">
        <p14:creationId xmlns:p14="http://schemas.microsoft.com/office/powerpoint/2010/main" val="205767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8610600" y="2840478"/>
            <a:ext cx="3581400" cy="33949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FF82A2-7B7D-43E7-93E3-4805D5F96AFB}" type="datetimeFigureOut">
              <a:rPr lang="en-US" smtClean="0"/>
              <a:t>11/6/2024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D4EF06-F07F-43C0-B9D6-A897615A0B19}" type="slidenum">
              <a:rPr lang="en-US" smtClean="0"/>
              <a:t>‹#›</a:t>
            </a:fld>
            <a:endParaRPr lang="en-US"/>
          </a:p>
        </p:txBody>
      </p:sp>
    </p:spTree>
    <p:extLst>
      <p:ext uri="{BB962C8B-B14F-4D97-AF65-F5344CB8AC3E}">
        <p14:creationId xmlns:p14="http://schemas.microsoft.com/office/powerpoint/2010/main" val="69573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8610600" y="2840478"/>
            <a:ext cx="3581400" cy="33949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FF82A2-7B7D-43E7-93E3-4805D5F96AFB}" type="datetimeFigureOut">
              <a:rPr lang="en-US" smtClean="0"/>
              <a:t>11/6/2024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D4EF06-F07F-43C0-B9D6-A897615A0B19}" type="slidenum">
              <a:rPr lang="en-US" smtClean="0"/>
              <a:t>‹#›</a:t>
            </a:fld>
            <a:endParaRPr lang="en-US"/>
          </a:p>
        </p:txBody>
      </p:sp>
    </p:spTree>
    <p:extLst>
      <p:ext uri="{BB962C8B-B14F-4D97-AF65-F5344CB8AC3E}">
        <p14:creationId xmlns:p14="http://schemas.microsoft.com/office/powerpoint/2010/main" val="1343996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FF82A2-7B7D-43E7-93E3-4805D5F96AFB}" type="datetimeFigureOut">
              <a:rPr lang="en-US" smtClean="0"/>
              <a:t>11/6/2024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D4EF06-F07F-43C0-B9D6-A897615A0B19}" type="slidenum">
              <a:rPr lang="en-US" smtClean="0"/>
              <a:t>‹#›</a:t>
            </a:fld>
            <a:endParaRPr lang="en-US"/>
          </a:p>
        </p:txBody>
      </p:sp>
    </p:spTree>
    <p:extLst>
      <p:ext uri="{BB962C8B-B14F-4D97-AF65-F5344CB8AC3E}">
        <p14:creationId xmlns:p14="http://schemas.microsoft.com/office/powerpoint/2010/main" val="2312190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userDrawn="1"/>
        </p:nvSpPr>
        <p:spPr>
          <a:xfrm>
            <a:off x="8610600" y="2840478"/>
            <a:ext cx="3581400" cy="33949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FF82A2-7B7D-43E7-93E3-4805D5F96AFB}"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D4EF06-F07F-43C0-B9D6-A897615A0B19}" type="slidenum">
              <a:rPr lang="en-US" smtClean="0"/>
              <a:t>‹#›</a:t>
            </a:fld>
            <a:endParaRPr lang="en-US"/>
          </a:p>
        </p:txBody>
      </p:sp>
    </p:spTree>
    <p:extLst>
      <p:ext uri="{BB962C8B-B14F-4D97-AF65-F5344CB8AC3E}">
        <p14:creationId xmlns:p14="http://schemas.microsoft.com/office/powerpoint/2010/main" val="3222247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8610600" y="2840478"/>
            <a:ext cx="3581400" cy="33949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FF82A2-7B7D-43E7-93E3-4805D5F96AFB}"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D4EF06-F07F-43C0-B9D6-A897615A0B19}" type="slidenum">
              <a:rPr lang="en-US" smtClean="0"/>
              <a:t>‹#›</a:t>
            </a:fld>
            <a:endParaRPr lang="en-US"/>
          </a:p>
        </p:txBody>
      </p:sp>
    </p:spTree>
    <p:extLst>
      <p:ext uri="{BB962C8B-B14F-4D97-AF65-F5344CB8AC3E}">
        <p14:creationId xmlns:p14="http://schemas.microsoft.com/office/powerpoint/2010/main" val="880293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9000" b="-39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FF82A2-7B7D-43E7-93E3-4805D5F96AFB}" type="datetimeFigureOut">
              <a:rPr lang="en-US" smtClean="0"/>
              <a:t>11/6/2024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D4EF06-F07F-43C0-B9D6-A897615A0B19}" type="slidenum">
              <a:rPr lang="en-US" smtClean="0"/>
              <a:t>‹#›</a:t>
            </a:fld>
            <a:endParaRPr lang="en-US"/>
          </a:p>
        </p:txBody>
      </p:sp>
      <p:sp>
        <p:nvSpPr>
          <p:cNvPr id="2" name="Title Placeholder 1"/>
          <p:cNvSpPr>
            <a:spLocks noGrp="1"/>
          </p:cNvSpPr>
          <p:nvPr>
            <p:ph type="title"/>
          </p:nvPr>
        </p:nvSpPr>
        <p:spPr>
          <a:xfrm>
            <a:off x="838200" y="138652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2804167"/>
            <a:ext cx="10515600" cy="337279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899511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Segoe UI Light"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Hairline" panose="000003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Hairline" panose="000003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Hairline" panose="000003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Hairline" panose="000003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Hairline" panose="000003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cid:ii_1410944f1fc5192d" TargetMode="Externa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adp.com/resources/articles-and-insights/articles/h/how-does-the-medicare-tax-work.aspx"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s://www.adp.com/resources/articles-and-insights/articles/w/what-is-the-social-security-tax.aspx"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naviabenefits.com/participants/resources/tax-savings-calculator/"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Rectangle 9"/>
          <p:cNvSpPr/>
          <p:nvPr/>
        </p:nvSpPr>
        <p:spPr>
          <a:xfrm>
            <a:off x="-11878" y="1258400"/>
            <a:ext cx="12203877" cy="5438898"/>
          </a:xfrm>
          <a:prstGeom prst="rect">
            <a:avLst/>
          </a:prstGeom>
          <a:solidFill>
            <a:srgbClr val="EDE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61" name="Picture 13" descr="M:\SalesMarketing\BrandAssets\Logo\png\300-rgb\_fullcolor-gradient\for dark background\navia-logo-final-all_gradient-fullcolor-mark-type-tag-for-dark-b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 y="91440"/>
            <a:ext cx="2784975" cy="9144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8910520" y="4440815"/>
            <a:ext cx="3416135" cy="2447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11"/>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a:off x="9530528" y="3826302"/>
            <a:ext cx="3416136" cy="2447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12"/>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8128380">
            <a:off x="9091537" y="4031228"/>
            <a:ext cx="3416136" cy="2447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12"/>
          <p:cNvSpPr>
            <a:spLocks noGrp="1"/>
          </p:cNvSpPr>
          <p:nvPr>
            <p:ph type="ctrTitle"/>
          </p:nvPr>
        </p:nvSpPr>
        <p:spPr>
          <a:xfrm>
            <a:off x="2045933" y="-161120"/>
            <a:ext cx="10146066" cy="1360529"/>
          </a:xfrm>
        </p:spPr>
        <p:txBody>
          <a:bodyPr>
            <a:normAutofit/>
          </a:bodyPr>
          <a:lstStyle/>
          <a:p>
            <a:pPr algn="r"/>
            <a:r>
              <a:rPr lang="en-US" sz="4000" dirty="0">
                <a:solidFill>
                  <a:srgbClr val="EDE8E2"/>
                </a:solidFill>
                <a:latin typeface="+mn-lt"/>
              </a:rPr>
              <a:t>2025 Open Enrollment</a:t>
            </a:r>
          </a:p>
        </p:txBody>
      </p:sp>
      <p:sp>
        <p:nvSpPr>
          <p:cNvPr id="14" name="Subtitle 13"/>
          <p:cNvSpPr>
            <a:spLocks noGrp="1"/>
          </p:cNvSpPr>
          <p:nvPr>
            <p:ph type="subTitle" idx="1"/>
          </p:nvPr>
        </p:nvSpPr>
        <p:spPr>
          <a:xfrm>
            <a:off x="1524000" y="3198287"/>
            <a:ext cx="9144000" cy="3075357"/>
          </a:xfrm>
        </p:spPr>
        <p:txBody>
          <a:bodyPr>
            <a:normAutofit/>
          </a:bodyPr>
          <a:lstStyle/>
          <a:p>
            <a:pPr algn="l"/>
            <a:endParaRPr lang="en-US" sz="4400" dirty="0">
              <a:solidFill>
                <a:srgbClr val="C00000"/>
              </a:solidFill>
              <a:latin typeface="+mn-lt"/>
            </a:endParaRPr>
          </a:p>
          <a:p>
            <a:pPr algn="l"/>
            <a:endParaRPr lang="en-US" sz="4400" dirty="0">
              <a:solidFill>
                <a:srgbClr val="C00000"/>
              </a:solidFill>
              <a:latin typeface="+mn-lt"/>
            </a:endParaRPr>
          </a:p>
          <a:p>
            <a:pPr algn="l"/>
            <a:r>
              <a:rPr lang="en-US" sz="4400" dirty="0">
                <a:solidFill>
                  <a:srgbClr val="C00000"/>
                </a:solidFill>
                <a:latin typeface="+mn-lt"/>
              </a:rPr>
              <a:t>2025 Open Enrollment</a:t>
            </a:r>
          </a:p>
          <a:p>
            <a:pPr algn="l"/>
            <a:r>
              <a:rPr lang="en-US" dirty="0">
                <a:solidFill>
                  <a:srgbClr val="C00000"/>
                </a:solidFill>
                <a:latin typeface="+mn-lt"/>
              </a:rPr>
              <a:t>Navia Benefits Presentation</a:t>
            </a:r>
            <a:endParaRPr lang="en-US" b="1" i="1" dirty="0">
              <a:solidFill>
                <a:srgbClr val="00B0F0"/>
              </a:solidFill>
              <a:latin typeface="+mn-lt"/>
            </a:endParaRPr>
          </a:p>
        </p:txBody>
      </p:sp>
      <p:pic>
        <p:nvPicPr>
          <p:cNvPr id="5" name="Picture 4">
            <a:extLst>
              <a:ext uri="{FF2B5EF4-FFF2-40B4-BE49-F238E27FC236}">
                <a16:creationId xmlns:a16="http://schemas.microsoft.com/office/drawing/2014/main" id="{3E473A62-6187-47B8-2588-D7FF8DC40304}"/>
              </a:ext>
            </a:extLst>
          </p:cNvPr>
          <p:cNvPicPr>
            <a:picLocks noChangeAspect="1"/>
          </p:cNvPicPr>
          <p:nvPr/>
        </p:nvPicPr>
        <p:blipFill>
          <a:blip r:embed="rId7"/>
          <a:stretch>
            <a:fillRect/>
          </a:stretch>
        </p:blipFill>
        <p:spPr>
          <a:xfrm>
            <a:off x="1524000" y="3198287"/>
            <a:ext cx="4924425" cy="1123950"/>
          </a:xfrm>
          <a:prstGeom prst="rect">
            <a:avLst/>
          </a:prstGeom>
        </p:spPr>
      </p:pic>
    </p:spTree>
    <p:extLst>
      <p:ext uri="{BB962C8B-B14F-4D97-AF65-F5344CB8AC3E}">
        <p14:creationId xmlns:p14="http://schemas.microsoft.com/office/powerpoint/2010/main" val="1050232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8" y="1199409"/>
            <a:ext cx="12203877" cy="5438898"/>
          </a:xfrm>
          <a:prstGeom prst="rect">
            <a:avLst/>
          </a:prstGeom>
          <a:solidFill>
            <a:srgbClr val="EDE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13" descr="M:\SalesMarketing\BrandAssets\Logo\png\300-rgb\_fullcolor-gradient\for dark background\navia-logo-final-all_gradient-fullcolor-mark-type-tag-for-dark-b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 y="91440"/>
            <a:ext cx="2784975" cy="914400"/>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8"/>
          <p:cNvSpPr txBox="1">
            <a:spLocks/>
          </p:cNvSpPr>
          <p:nvPr/>
        </p:nvSpPr>
        <p:spPr>
          <a:xfrm>
            <a:off x="1676400" y="-126154"/>
            <a:ext cx="10515600" cy="1325563"/>
          </a:xfrm>
          <a:prstGeom prst="rect">
            <a:avLst/>
          </a:prstGeom>
        </p:spPr>
        <p:txBody>
          <a:bodyPr anchor="b"/>
          <a:lstStyle>
            <a:lvl1pPr algn="l" defTabSz="914400" rtl="0" eaLnBrk="1" latinLnBrk="0" hangingPunct="1">
              <a:lnSpc>
                <a:spcPct val="90000"/>
              </a:lnSpc>
              <a:spcBef>
                <a:spcPct val="0"/>
              </a:spcBef>
              <a:buNone/>
              <a:defRPr sz="4400" kern="1200">
                <a:solidFill>
                  <a:schemeClr val="tx1"/>
                </a:solidFill>
                <a:latin typeface="Open Sans"/>
                <a:ea typeface="+mj-ea"/>
                <a:cs typeface="Segoe UI Light" panose="020B0502040204020203" pitchFamily="34" charset="0"/>
              </a:defRPr>
            </a:lvl1pPr>
          </a:lstStyle>
          <a:p>
            <a:pPr algn="r"/>
            <a:r>
              <a:rPr lang="en-US" sz="4000" dirty="0">
                <a:solidFill>
                  <a:srgbClr val="EDE8E2"/>
                </a:solidFill>
                <a:latin typeface="+mn-lt"/>
              </a:rPr>
              <a:t>Navia Benefits Card</a:t>
            </a:r>
          </a:p>
        </p:txBody>
      </p:sp>
      <p:sp>
        <p:nvSpPr>
          <p:cNvPr id="16" name="Content Placeholder 9"/>
          <p:cNvSpPr txBox="1">
            <a:spLocks/>
          </p:cNvSpPr>
          <p:nvPr/>
        </p:nvSpPr>
        <p:spPr>
          <a:xfrm>
            <a:off x="4361077" y="3395527"/>
            <a:ext cx="7669711" cy="337279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Hairline" panose="000003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Hairline" panose="000003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Hairline" panose="000003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Hairline" panose="000003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Hairline" panose="000003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00100" lvl="1" indent="-342900">
              <a:lnSpc>
                <a:spcPct val="100000"/>
              </a:lnSpc>
              <a:spcAft>
                <a:spcPts val="600"/>
              </a:spcAft>
              <a:defRPr/>
            </a:pPr>
            <a:r>
              <a:rPr lang="en-US" sz="2000" dirty="0">
                <a:solidFill>
                  <a:srgbClr val="5A5B5D"/>
                </a:solidFill>
                <a:latin typeface="+mn-lt"/>
                <a:ea typeface="Open Sans" pitchFamily="34" charset="0"/>
                <a:cs typeface="Open Sans" pitchFamily="34" charset="0"/>
              </a:rPr>
              <a:t>The card is accepted at participating merchants using the IIAS technology system and/or medical merchants setup with the MasterCard system.</a:t>
            </a:r>
          </a:p>
          <a:p>
            <a:pPr marL="800100" lvl="1" indent="-342900">
              <a:lnSpc>
                <a:spcPct val="100000"/>
              </a:lnSpc>
              <a:spcAft>
                <a:spcPts val="600"/>
              </a:spcAft>
              <a:defRPr/>
            </a:pPr>
            <a:r>
              <a:rPr lang="en-US" sz="2000" dirty="0">
                <a:solidFill>
                  <a:srgbClr val="5A5B5D"/>
                </a:solidFill>
                <a:latin typeface="+mn-lt"/>
                <a:ea typeface="Open Sans" pitchFamily="34" charset="0"/>
                <a:cs typeface="Open Sans" pitchFamily="34" charset="0"/>
              </a:rPr>
              <a:t>Be sure to hang on to your receipts in case we need to see them to verify expense eligibility.</a:t>
            </a:r>
          </a:p>
          <a:p>
            <a:pPr marL="800100" lvl="1" indent="-342900">
              <a:lnSpc>
                <a:spcPct val="100000"/>
              </a:lnSpc>
              <a:spcAft>
                <a:spcPts val="600"/>
              </a:spcAft>
              <a:defRPr/>
            </a:pPr>
            <a:r>
              <a:rPr lang="en-US" sz="2000" dirty="0">
                <a:solidFill>
                  <a:srgbClr val="5A5B5D"/>
                </a:solidFill>
                <a:latin typeface="+mn-lt"/>
                <a:ea typeface="Open Sans" pitchFamily="34" charset="0"/>
                <a:cs typeface="Open Sans" pitchFamily="34" charset="0"/>
              </a:rPr>
              <a:t>If we need to see a receipt, you will notice an alert on your mobile app and we will send you an email reminder</a:t>
            </a:r>
          </a:p>
        </p:txBody>
      </p:sp>
      <p:pic>
        <p:nvPicPr>
          <p:cNvPr id="16392" name="Picture 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299" y="2787941"/>
            <a:ext cx="5365588" cy="3676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50873" y="1989818"/>
            <a:ext cx="7935124" cy="1015663"/>
          </a:xfrm>
          <a:prstGeom prst="rect">
            <a:avLst/>
          </a:prstGeom>
          <a:noFill/>
        </p:spPr>
        <p:txBody>
          <a:bodyPr wrap="square" rtlCol="0">
            <a:spAutoFit/>
          </a:bodyPr>
          <a:lstStyle/>
          <a:p>
            <a:r>
              <a:rPr lang="en-US" sz="2000" dirty="0">
                <a:solidFill>
                  <a:srgbClr val="5A5B5D"/>
                </a:solidFill>
                <a:ea typeface="Open Sans" pitchFamily="34" charset="0"/>
                <a:cs typeface="Open Sans" pitchFamily="34" charset="0"/>
              </a:rPr>
              <a:t>Rather than filing a claim and waiting for reimbursement, you can use the Navia Benefits Card to pay your provider directly for qualified expenses. </a:t>
            </a:r>
          </a:p>
          <a:p>
            <a:endParaRPr lang="en-US" sz="2000" dirty="0"/>
          </a:p>
        </p:txBody>
      </p:sp>
    </p:spTree>
    <p:extLst>
      <p:ext uri="{BB962C8B-B14F-4D97-AF65-F5344CB8AC3E}">
        <p14:creationId xmlns:p14="http://schemas.microsoft.com/office/powerpoint/2010/main" val="4117059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8" y="1199409"/>
            <a:ext cx="12203877" cy="5438898"/>
          </a:xfrm>
          <a:prstGeom prst="rect">
            <a:avLst/>
          </a:prstGeom>
          <a:solidFill>
            <a:srgbClr val="EDE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3" descr="M:\SalesMarketing\BrandAssets\Logo\png\300-rgb\_fullcolor-gradient\for dark background\navia-logo-final-all_gradient-fullcolor-mark-type-tag-for-dark-b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 y="91440"/>
            <a:ext cx="2784975" cy="914400"/>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8"/>
          <p:cNvSpPr txBox="1">
            <a:spLocks/>
          </p:cNvSpPr>
          <p:nvPr/>
        </p:nvSpPr>
        <p:spPr>
          <a:xfrm>
            <a:off x="1676399" y="-126154"/>
            <a:ext cx="10515600" cy="1325563"/>
          </a:xfrm>
          <a:prstGeom prst="rect">
            <a:avLst/>
          </a:prstGeom>
        </p:spPr>
        <p:txBody>
          <a:bodyPr anchor="b"/>
          <a:lstStyle>
            <a:lvl1pPr algn="l" defTabSz="914400" rtl="0" eaLnBrk="1" latinLnBrk="0" hangingPunct="1">
              <a:lnSpc>
                <a:spcPct val="90000"/>
              </a:lnSpc>
              <a:spcBef>
                <a:spcPct val="0"/>
              </a:spcBef>
              <a:buNone/>
              <a:defRPr sz="4400" kern="1200">
                <a:solidFill>
                  <a:schemeClr val="tx1"/>
                </a:solidFill>
                <a:latin typeface="Open Sans"/>
                <a:ea typeface="+mj-ea"/>
                <a:cs typeface="Segoe UI Light" panose="020B0502040204020203" pitchFamily="34" charset="0"/>
              </a:defRPr>
            </a:lvl1pPr>
          </a:lstStyle>
          <a:p>
            <a:pPr algn="r"/>
            <a:r>
              <a:rPr lang="en-US" sz="4000" dirty="0">
                <a:solidFill>
                  <a:srgbClr val="EDE8E2"/>
                </a:solidFill>
                <a:latin typeface="+mn-lt"/>
              </a:rPr>
              <a:t>Navia Benefits Card</a:t>
            </a:r>
          </a:p>
        </p:txBody>
      </p:sp>
      <p:sp>
        <p:nvSpPr>
          <p:cNvPr id="16" name="Content Placeholder 9"/>
          <p:cNvSpPr txBox="1">
            <a:spLocks/>
          </p:cNvSpPr>
          <p:nvPr/>
        </p:nvSpPr>
        <p:spPr>
          <a:xfrm>
            <a:off x="844138" y="2335249"/>
            <a:ext cx="7669711" cy="237010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Hairline" panose="000003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Hairline" panose="000003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Hairline" panose="000003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Hairline" panose="000003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Hairline" panose="000003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None/>
            </a:pPr>
            <a:r>
              <a:rPr lang="en-US" sz="2000" dirty="0">
                <a:solidFill>
                  <a:srgbClr val="5A5B5D"/>
                </a:solidFill>
                <a:latin typeface="+mn-lt"/>
                <a:ea typeface="Open Sans" pitchFamily="34" charset="0"/>
                <a:cs typeface="Open Sans" pitchFamily="34" charset="0"/>
              </a:rPr>
              <a:t>We may ask you to verify certain card transactions after-the-fact.  It’s important to note that Navia only sees the date of transaction, amount of card swipe and the type of merchant.  We do not see the following:</a:t>
            </a:r>
          </a:p>
          <a:p>
            <a:pPr lvl="1">
              <a:spcAft>
                <a:spcPts val="600"/>
              </a:spcAft>
            </a:pPr>
            <a:r>
              <a:rPr lang="en-US" sz="2000" b="1" dirty="0">
                <a:solidFill>
                  <a:srgbClr val="AB2328"/>
                </a:solidFill>
                <a:latin typeface="+mn-lt"/>
                <a:ea typeface="Open Sans" pitchFamily="34" charset="0"/>
                <a:cs typeface="Open Sans" pitchFamily="34" charset="0"/>
              </a:rPr>
              <a:t>Date of Service</a:t>
            </a:r>
          </a:p>
          <a:p>
            <a:pPr lvl="1">
              <a:spcAft>
                <a:spcPts val="600"/>
              </a:spcAft>
            </a:pPr>
            <a:r>
              <a:rPr lang="en-US" sz="2000" b="1" dirty="0">
                <a:solidFill>
                  <a:srgbClr val="AB2328"/>
                </a:solidFill>
                <a:latin typeface="+mn-lt"/>
                <a:ea typeface="Open Sans" pitchFamily="34" charset="0"/>
                <a:cs typeface="Open Sans" pitchFamily="34" charset="0"/>
              </a:rPr>
              <a:t>Type of Service</a:t>
            </a:r>
            <a:endParaRPr lang="en-US" sz="2000" i="1" dirty="0">
              <a:solidFill>
                <a:srgbClr val="5A5B5D"/>
              </a:solidFill>
              <a:latin typeface="+mn-lt"/>
              <a:ea typeface="Open Sans" pitchFamily="34" charset="0"/>
              <a:cs typeface="Open Sans" pitchFamily="34" charset="0"/>
            </a:endParaRPr>
          </a:p>
          <a:p>
            <a:pPr lvl="1">
              <a:spcAft>
                <a:spcPts val="600"/>
              </a:spcAft>
            </a:pPr>
            <a:r>
              <a:rPr lang="en-US" sz="2000" b="1" dirty="0">
                <a:solidFill>
                  <a:srgbClr val="AB2328"/>
                </a:solidFill>
                <a:latin typeface="+mn-lt"/>
                <a:ea typeface="Open Sans" pitchFamily="34" charset="0"/>
                <a:cs typeface="Open Sans" pitchFamily="34" charset="0"/>
              </a:rPr>
              <a:t>Cost of Service</a:t>
            </a:r>
            <a:endParaRPr lang="en-US" sz="2000" dirty="0">
              <a:solidFill>
                <a:srgbClr val="5A5B5D"/>
              </a:solidFill>
              <a:latin typeface="+mn-lt"/>
              <a:ea typeface="Open Sans" pitchFamily="34" charset="0"/>
              <a:cs typeface="Open Sans" pitchFamily="34" charset="0"/>
            </a:endParaRPr>
          </a:p>
        </p:txBody>
      </p:sp>
      <p:pic>
        <p:nvPicPr>
          <p:cNvPr id="15362" name="Picture 2" descr="Image result for debit card swi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3849" y="2582898"/>
            <a:ext cx="3045654" cy="1705566"/>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9"/>
          <p:cNvSpPr txBox="1">
            <a:spLocks/>
          </p:cNvSpPr>
          <p:nvPr/>
        </p:nvSpPr>
        <p:spPr>
          <a:xfrm>
            <a:off x="844137" y="4591076"/>
            <a:ext cx="10604913" cy="177162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Hairline" panose="000003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Hairline" panose="000003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Hairline" panose="000003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Hairline" panose="000003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Hairline" panose="000003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rgbClr val="5A5B5D"/>
                </a:solidFill>
                <a:latin typeface="+mn-lt"/>
                <a:ea typeface="Open Sans" pitchFamily="34" charset="0"/>
                <a:cs typeface="Open Sans" pitchFamily="34" charset="0"/>
              </a:rPr>
              <a:t>However, Navia is allowed to auto-approve certain transactions without requiring additional documentation.</a:t>
            </a:r>
          </a:p>
          <a:p>
            <a:pPr lvl="1"/>
            <a:r>
              <a:rPr lang="en-US" sz="2000" b="1" dirty="0">
                <a:solidFill>
                  <a:srgbClr val="AB2328"/>
                </a:solidFill>
                <a:latin typeface="+mn-lt"/>
                <a:ea typeface="Open Sans" pitchFamily="34" charset="0"/>
                <a:cs typeface="Open Sans" pitchFamily="34" charset="0"/>
              </a:rPr>
              <a:t>Swipe amounts that match a copayment amount (or multiple of)</a:t>
            </a:r>
          </a:p>
          <a:p>
            <a:pPr lvl="1"/>
            <a:r>
              <a:rPr lang="en-US" sz="2000" b="1" dirty="0">
                <a:solidFill>
                  <a:srgbClr val="AB2328"/>
                </a:solidFill>
                <a:latin typeface="+mn-lt"/>
                <a:ea typeface="Open Sans" pitchFamily="34" charset="0"/>
                <a:cs typeface="Open Sans" pitchFamily="34" charset="0"/>
              </a:rPr>
              <a:t>Prescriptions purchased from a pharmacy (physical locations)</a:t>
            </a:r>
          </a:p>
          <a:p>
            <a:pPr lvl="1"/>
            <a:r>
              <a:rPr lang="en-US" sz="2000" b="1" dirty="0">
                <a:solidFill>
                  <a:srgbClr val="AB2328"/>
                </a:solidFill>
                <a:latin typeface="+mn-lt"/>
                <a:ea typeface="Open Sans" pitchFamily="34" charset="0"/>
                <a:cs typeface="Open Sans" pitchFamily="34" charset="0"/>
              </a:rPr>
              <a:t>Transactions that match the amount and merchant of a previously verified expense</a:t>
            </a:r>
          </a:p>
        </p:txBody>
      </p:sp>
    </p:spTree>
    <p:extLst>
      <p:ext uri="{BB962C8B-B14F-4D97-AF65-F5344CB8AC3E}">
        <p14:creationId xmlns:p14="http://schemas.microsoft.com/office/powerpoint/2010/main" val="3126053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8" y="1199409"/>
            <a:ext cx="12203877" cy="5438898"/>
          </a:xfrm>
          <a:prstGeom prst="rect">
            <a:avLst/>
          </a:prstGeom>
          <a:solidFill>
            <a:srgbClr val="EDE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3" descr="M:\SalesMarketing\BrandAssets\Logo\png\300-rgb\_fullcolor-gradient\for dark background\navia-logo-final-all_gradient-fullcolor-mark-type-tag-for-dark-b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 y="91440"/>
            <a:ext cx="2784975" cy="914400"/>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8"/>
          <p:cNvSpPr txBox="1">
            <a:spLocks/>
          </p:cNvSpPr>
          <p:nvPr/>
        </p:nvSpPr>
        <p:spPr>
          <a:xfrm>
            <a:off x="1676400" y="-126154"/>
            <a:ext cx="10515600" cy="1325563"/>
          </a:xfrm>
          <a:prstGeom prst="rect">
            <a:avLst/>
          </a:prstGeom>
        </p:spPr>
        <p:txBody>
          <a:bodyPr anchor="b"/>
          <a:lstStyle>
            <a:lvl1pPr algn="l" defTabSz="914400" rtl="0" eaLnBrk="1" latinLnBrk="0" hangingPunct="1">
              <a:lnSpc>
                <a:spcPct val="90000"/>
              </a:lnSpc>
              <a:spcBef>
                <a:spcPct val="0"/>
              </a:spcBef>
              <a:buNone/>
              <a:defRPr sz="4400" kern="1200">
                <a:solidFill>
                  <a:schemeClr val="tx1"/>
                </a:solidFill>
                <a:latin typeface="Open Sans"/>
                <a:ea typeface="+mj-ea"/>
                <a:cs typeface="Segoe UI Light" panose="020B0502040204020203" pitchFamily="34" charset="0"/>
              </a:defRPr>
            </a:lvl1pPr>
          </a:lstStyle>
          <a:p>
            <a:pPr algn="r"/>
            <a:r>
              <a:rPr lang="en-US" sz="4000" dirty="0">
                <a:solidFill>
                  <a:srgbClr val="EDE8E2"/>
                </a:solidFill>
                <a:latin typeface="+mn-lt"/>
              </a:rPr>
              <a:t>DCFSA</a:t>
            </a:r>
          </a:p>
        </p:txBody>
      </p:sp>
      <p:sp>
        <p:nvSpPr>
          <p:cNvPr id="16" name="Content Placeholder 9"/>
          <p:cNvSpPr txBox="1">
            <a:spLocks/>
          </p:cNvSpPr>
          <p:nvPr/>
        </p:nvSpPr>
        <p:spPr>
          <a:xfrm>
            <a:off x="582661" y="2371343"/>
            <a:ext cx="10197634" cy="210540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Hairline" panose="000003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Hairline" panose="000003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Hairline" panose="000003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Hairline" panose="000003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Hairline" panose="000003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238125">
              <a:buNone/>
            </a:pPr>
            <a:r>
              <a:rPr lang="en-US" sz="2400" b="1" dirty="0">
                <a:solidFill>
                  <a:srgbClr val="AB2328"/>
                </a:solidFill>
                <a:latin typeface="+mn-lt"/>
                <a:ea typeface="Open Sans" pitchFamily="34" charset="0"/>
                <a:cs typeface="Open Sans" pitchFamily="34" charset="0"/>
              </a:rPr>
              <a:t>The Day Care FSA calendar year maximum:</a:t>
            </a:r>
          </a:p>
          <a:p>
            <a:pPr marL="342900" lvl="1" indent="-342900"/>
            <a:r>
              <a:rPr lang="en-US" sz="2000" dirty="0">
                <a:solidFill>
                  <a:srgbClr val="5A5B5D"/>
                </a:solidFill>
                <a:latin typeface="+mn-lt"/>
                <a:ea typeface="Open Sans" pitchFamily="34" charset="0"/>
                <a:cs typeface="Open Sans" pitchFamily="34" charset="0"/>
              </a:rPr>
              <a:t>$5,000 if you are married filing jointly </a:t>
            </a:r>
          </a:p>
          <a:p>
            <a:pPr marL="342900" lvl="1" indent="-342900"/>
            <a:r>
              <a:rPr lang="en-US" sz="2000" dirty="0">
                <a:solidFill>
                  <a:srgbClr val="5A5B5D"/>
                </a:solidFill>
                <a:latin typeface="+mn-lt"/>
                <a:ea typeface="Open Sans" pitchFamily="34" charset="0"/>
                <a:cs typeface="Open Sans" pitchFamily="34" charset="0"/>
              </a:rPr>
              <a:t>$5,000 if you are single </a:t>
            </a:r>
          </a:p>
          <a:p>
            <a:pPr marL="342900" lvl="1" indent="-342900"/>
            <a:r>
              <a:rPr lang="en-US" sz="2000" dirty="0">
                <a:solidFill>
                  <a:srgbClr val="5A5B5D"/>
                </a:solidFill>
                <a:latin typeface="+mn-lt"/>
                <a:ea typeface="Open Sans" pitchFamily="34" charset="0"/>
                <a:cs typeface="Open Sans" pitchFamily="34" charset="0"/>
              </a:rPr>
              <a:t>$2,500 if you are married filing separately</a:t>
            </a:r>
          </a:p>
          <a:p>
            <a:pPr marL="63500" lvl="1" indent="0"/>
            <a:endParaRPr lang="en-US" sz="2000" dirty="0">
              <a:solidFill>
                <a:srgbClr val="5A5B5D"/>
              </a:solidFill>
              <a:latin typeface="+mn-lt"/>
              <a:ea typeface="Open Sans" pitchFamily="34" charset="0"/>
              <a:cs typeface="Open Sans" pitchFamily="34" charset="0"/>
            </a:endParaRPr>
          </a:p>
          <a:p>
            <a:pPr marL="0" lvl="1" indent="-288925">
              <a:buNone/>
            </a:pPr>
            <a:r>
              <a:rPr lang="en-US" sz="2000" dirty="0">
                <a:solidFill>
                  <a:srgbClr val="5A5B5D"/>
                </a:solidFill>
                <a:latin typeface="+mn-lt"/>
                <a:ea typeface="Open Sans" pitchFamily="34" charset="0"/>
                <a:cs typeface="Open Sans" pitchFamily="34" charset="0"/>
              </a:rPr>
              <a:t>The Day Care FSA is </a:t>
            </a:r>
            <a:r>
              <a:rPr lang="en-US" sz="2000" b="1" u="sng" dirty="0">
                <a:solidFill>
                  <a:srgbClr val="AB2328"/>
                </a:solidFill>
                <a:latin typeface="+mn-lt"/>
                <a:ea typeface="Open Sans" pitchFamily="34" charset="0"/>
                <a:cs typeface="Open Sans" pitchFamily="34" charset="0"/>
              </a:rPr>
              <a:t>not pre-funded</a:t>
            </a:r>
            <a:r>
              <a:rPr lang="en-US" sz="2000" dirty="0">
                <a:solidFill>
                  <a:srgbClr val="5A5B5D"/>
                </a:solidFill>
                <a:latin typeface="+mn-lt"/>
                <a:ea typeface="Open Sans" pitchFamily="34" charset="0"/>
                <a:cs typeface="Open Sans" pitchFamily="34" charset="0"/>
              </a:rPr>
              <a:t>; reimbursements are paid based on your account balance.</a:t>
            </a:r>
            <a:endParaRPr lang="en-US" dirty="0">
              <a:solidFill>
                <a:srgbClr val="5A5B5D"/>
              </a:solidFill>
              <a:latin typeface="+mn-lt"/>
              <a:ea typeface="Open Sans" pitchFamily="34" charset="0"/>
              <a:cs typeface="Open Sans" pitchFamily="34" charset="0"/>
            </a:endParaRPr>
          </a:p>
          <a:p>
            <a:pPr marL="106363" lvl="1" indent="0">
              <a:buNone/>
            </a:pPr>
            <a:endParaRPr lang="en-US" sz="2000" dirty="0">
              <a:solidFill>
                <a:srgbClr val="5A5B5D"/>
              </a:solidFill>
              <a:latin typeface="+mn-lt"/>
              <a:ea typeface="Open Sans" pitchFamily="34" charset="0"/>
              <a:cs typeface="Open Sans" pitchFamily="34" charset="0"/>
            </a:endParaRPr>
          </a:p>
          <a:p>
            <a:pPr marL="161925" lvl="2" indent="0"/>
            <a:endParaRPr lang="en-US" dirty="0">
              <a:solidFill>
                <a:srgbClr val="5A5B5D"/>
              </a:solidFill>
              <a:latin typeface="+mn-lt"/>
              <a:ea typeface="Open Sans" pitchFamily="34" charset="0"/>
              <a:cs typeface="Open Sans" pitchFamily="34" charset="0"/>
            </a:endParaRPr>
          </a:p>
        </p:txBody>
      </p:sp>
      <p:sp>
        <p:nvSpPr>
          <p:cNvPr id="3" name="TextBox 2"/>
          <p:cNvSpPr txBox="1"/>
          <p:nvPr/>
        </p:nvSpPr>
        <p:spPr>
          <a:xfrm>
            <a:off x="582661" y="4605020"/>
            <a:ext cx="10197634" cy="2554545"/>
          </a:xfrm>
          <a:prstGeom prst="rect">
            <a:avLst/>
          </a:prstGeom>
          <a:noFill/>
        </p:spPr>
        <p:txBody>
          <a:bodyPr wrap="square" numCol="2" rtlCol="0">
            <a:spAutoFit/>
          </a:bodyPr>
          <a:lstStyle/>
          <a:p>
            <a:pPr marL="0" lvl="1" indent="0">
              <a:buNone/>
            </a:pPr>
            <a:r>
              <a:rPr lang="en-US" sz="2000" b="1" dirty="0">
                <a:solidFill>
                  <a:srgbClr val="AB2328"/>
                </a:solidFill>
                <a:ea typeface="Open Sans" pitchFamily="34" charset="0"/>
                <a:cs typeface="Open Sans" pitchFamily="34" charset="0"/>
              </a:rPr>
              <a:t>Eligible Expenses: </a:t>
            </a:r>
          </a:p>
          <a:p>
            <a:pPr marL="0" lvl="1" indent="0">
              <a:buNone/>
            </a:pPr>
            <a:r>
              <a:rPr lang="en-US" sz="2000" dirty="0">
                <a:solidFill>
                  <a:srgbClr val="5A5B5D"/>
                </a:solidFill>
                <a:ea typeface="Open Sans" pitchFamily="34" charset="0"/>
                <a:cs typeface="Open Sans" pitchFamily="34" charset="0"/>
              </a:rPr>
              <a:t>Before and after-school care</a:t>
            </a:r>
          </a:p>
          <a:p>
            <a:pPr marL="0" lvl="1" indent="0">
              <a:buNone/>
            </a:pPr>
            <a:r>
              <a:rPr lang="en-US" sz="2000" dirty="0">
                <a:solidFill>
                  <a:srgbClr val="5A5B5D"/>
                </a:solidFill>
                <a:ea typeface="Open Sans" pitchFamily="34" charset="0"/>
                <a:cs typeface="Open Sans" pitchFamily="34" charset="0"/>
              </a:rPr>
              <a:t>Day camps</a:t>
            </a:r>
          </a:p>
          <a:p>
            <a:pPr marL="0" lvl="1" indent="0">
              <a:buNone/>
            </a:pPr>
            <a:r>
              <a:rPr lang="en-US" sz="2000" dirty="0">
                <a:solidFill>
                  <a:srgbClr val="5A5B5D"/>
                </a:solidFill>
                <a:ea typeface="Open Sans" pitchFamily="34" charset="0"/>
                <a:cs typeface="Open Sans" pitchFamily="34" charset="0"/>
              </a:rPr>
              <a:t>Preschool</a:t>
            </a:r>
          </a:p>
          <a:p>
            <a:pPr marL="0" lvl="1" indent="0">
              <a:buNone/>
            </a:pPr>
            <a:endParaRPr lang="en-US" sz="2000" b="1" dirty="0">
              <a:solidFill>
                <a:srgbClr val="AB2328"/>
              </a:solidFill>
              <a:ea typeface="Open Sans" pitchFamily="34" charset="0"/>
              <a:cs typeface="Open Sans" pitchFamily="34" charset="0"/>
            </a:endParaRPr>
          </a:p>
          <a:p>
            <a:pPr marL="0" lvl="1" indent="0">
              <a:buNone/>
            </a:pPr>
            <a:endParaRPr lang="en-US" sz="2000" b="1" dirty="0">
              <a:solidFill>
                <a:srgbClr val="AB2328"/>
              </a:solidFill>
              <a:ea typeface="Open Sans" pitchFamily="34" charset="0"/>
              <a:cs typeface="Open Sans" pitchFamily="34" charset="0"/>
            </a:endParaRPr>
          </a:p>
          <a:p>
            <a:pPr marL="0" lvl="1" indent="0">
              <a:buNone/>
            </a:pPr>
            <a:endParaRPr lang="en-US" sz="2000" b="1" dirty="0">
              <a:solidFill>
                <a:srgbClr val="AB2328"/>
              </a:solidFill>
              <a:ea typeface="Open Sans" pitchFamily="34" charset="0"/>
              <a:cs typeface="Open Sans" pitchFamily="34" charset="0"/>
            </a:endParaRPr>
          </a:p>
          <a:p>
            <a:pPr marL="0" lvl="1" indent="0">
              <a:buNone/>
            </a:pPr>
            <a:endParaRPr lang="en-US" sz="2000" b="1" dirty="0">
              <a:solidFill>
                <a:srgbClr val="AB2328"/>
              </a:solidFill>
              <a:ea typeface="Open Sans" pitchFamily="34" charset="0"/>
              <a:cs typeface="Open Sans" pitchFamily="34" charset="0"/>
            </a:endParaRPr>
          </a:p>
          <a:p>
            <a:pPr marL="0" lvl="1" indent="0">
              <a:buNone/>
            </a:pPr>
            <a:r>
              <a:rPr lang="en-US" sz="2000" b="1" dirty="0">
                <a:solidFill>
                  <a:srgbClr val="AB2328"/>
                </a:solidFill>
                <a:ea typeface="Open Sans" pitchFamily="34" charset="0"/>
                <a:cs typeface="Open Sans" pitchFamily="34" charset="0"/>
              </a:rPr>
              <a:t>Ineligible Expenses:</a:t>
            </a:r>
          </a:p>
          <a:p>
            <a:pPr marL="0" lvl="1" indent="0">
              <a:buNone/>
            </a:pPr>
            <a:r>
              <a:rPr lang="en-US" sz="2000" dirty="0">
                <a:solidFill>
                  <a:srgbClr val="5A5B5D"/>
                </a:solidFill>
                <a:ea typeface="Open Sans" pitchFamily="34" charset="0"/>
                <a:cs typeface="Open Sans" pitchFamily="34" charset="0"/>
              </a:rPr>
              <a:t>Overnight camps</a:t>
            </a:r>
          </a:p>
          <a:p>
            <a:pPr marL="0" lvl="1" indent="0">
              <a:buNone/>
            </a:pPr>
            <a:r>
              <a:rPr lang="en-US" sz="2000" dirty="0">
                <a:solidFill>
                  <a:srgbClr val="5A5B5D"/>
                </a:solidFill>
                <a:ea typeface="Open Sans" pitchFamily="34" charset="0"/>
                <a:cs typeface="Open Sans" pitchFamily="34" charset="0"/>
              </a:rPr>
              <a:t>Kindergarten </a:t>
            </a:r>
          </a:p>
          <a:p>
            <a:pPr marL="0" lvl="1" indent="0">
              <a:buNone/>
            </a:pPr>
            <a:r>
              <a:rPr lang="en-US" sz="2000" dirty="0">
                <a:solidFill>
                  <a:srgbClr val="5A5B5D"/>
                </a:solidFill>
                <a:ea typeface="Open Sans" pitchFamily="34" charset="0"/>
                <a:cs typeface="Open Sans" pitchFamily="34" charset="0"/>
              </a:rPr>
              <a:t>Childcare while you are not working</a:t>
            </a:r>
          </a:p>
          <a:p>
            <a:pPr marL="0" lvl="1" indent="0">
              <a:buNone/>
            </a:pPr>
            <a:r>
              <a:rPr lang="en-US" sz="2000" dirty="0">
                <a:solidFill>
                  <a:srgbClr val="5A5B5D"/>
                </a:solidFill>
                <a:ea typeface="Open Sans" pitchFamily="34" charset="0"/>
                <a:cs typeface="Open Sans" pitchFamily="34" charset="0"/>
              </a:rPr>
              <a:t>Care provided by spouse or dependent</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9051" y="2019534"/>
            <a:ext cx="2338994" cy="1724965"/>
          </a:xfrm>
          <a:prstGeom prst="rect">
            <a:avLst/>
          </a:prstGeom>
        </p:spPr>
      </p:pic>
    </p:spTree>
    <p:extLst>
      <p:ext uri="{BB962C8B-B14F-4D97-AF65-F5344CB8AC3E}">
        <p14:creationId xmlns:p14="http://schemas.microsoft.com/office/powerpoint/2010/main" val="689917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8" y="1199409"/>
            <a:ext cx="12203877" cy="5438898"/>
          </a:xfrm>
          <a:prstGeom prst="rect">
            <a:avLst/>
          </a:prstGeom>
          <a:solidFill>
            <a:srgbClr val="EDE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3" descr="M:\SalesMarketing\BrandAssets\Logo\png\300-rgb\_fullcolor-gradient\for dark background\navia-logo-final-all_gradient-fullcolor-mark-type-tag-for-dark-b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 y="91440"/>
            <a:ext cx="2784975" cy="914400"/>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8"/>
          <p:cNvSpPr txBox="1">
            <a:spLocks/>
          </p:cNvSpPr>
          <p:nvPr/>
        </p:nvSpPr>
        <p:spPr>
          <a:xfrm>
            <a:off x="1676399" y="-126154"/>
            <a:ext cx="10515600" cy="1325563"/>
          </a:xfrm>
          <a:prstGeom prst="rect">
            <a:avLst/>
          </a:prstGeom>
        </p:spPr>
        <p:txBody>
          <a:bodyPr anchor="b"/>
          <a:lstStyle>
            <a:lvl1pPr algn="l" defTabSz="914400" rtl="0" eaLnBrk="1" latinLnBrk="0" hangingPunct="1">
              <a:lnSpc>
                <a:spcPct val="90000"/>
              </a:lnSpc>
              <a:spcBef>
                <a:spcPct val="0"/>
              </a:spcBef>
              <a:buNone/>
              <a:defRPr sz="4400" kern="1200">
                <a:solidFill>
                  <a:schemeClr val="tx1"/>
                </a:solidFill>
                <a:latin typeface="Open Sans"/>
                <a:ea typeface="+mj-ea"/>
                <a:cs typeface="Segoe UI Light" panose="020B0502040204020203" pitchFamily="34" charset="0"/>
              </a:defRPr>
            </a:lvl1pPr>
          </a:lstStyle>
          <a:p>
            <a:pPr algn="r"/>
            <a:r>
              <a:rPr lang="en-US" sz="4000" dirty="0">
                <a:solidFill>
                  <a:srgbClr val="EDE8E2"/>
                </a:solidFill>
                <a:latin typeface="+mn-lt"/>
              </a:rPr>
              <a:t>Submitting a Claim</a:t>
            </a:r>
          </a:p>
        </p:txBody>
      </p:sp>
      <p:sp>
        <p:nvSpPr>
          <p:cNvPr id="16" name="Content Placeholder 9"/>
          <p:cNvSpPr txBox="1">
            <a:spLocks/>
          </p:cNvSpPr>
          <p:nvPr/>
        </p:nvSpPr>
        <p:spPr>
          <a:xfrm>
            <a:off x="1367721" y="1966766"/>
            <a:ext cx="10100379" cy="447213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Hairline" panose="000003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Hairline" panose="000003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Hairline" panose="000003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Hairline" panose="000003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Hairline" panose="000003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eaLnBrk="0" fontAlgn="base" hangingPunct="0">
              <a:spcBef>
                <a:spcPct val="0"/>
              </a:spcBef>
              <a:spcAft>
                <a:spcPts val="600"/>
              </a:spcAft>
              <a:buNone/>
            </a:pPr>
            <a:r>
              <a:rPr lang="en-US" sz="2000" dirty="0">
                <a:solidFill>
                  <a:srgbClr val="5A5B5D"/>
                </a:solidFill>
                <a:latin typeface="+mn-lt"/>
                <a:ea typeface="Open Sans" pitchFamily="34" charset="0"/>
                <a:cs typeface="Open Sans" pitchFamily="34" charset="0"/>
              </a:rPr>
              <a:t>We make submitting your claims as easy as possible.  You can use one of the following methods:</a:t>
            </a:r>
          </a:p>
          <a:p>
            <a:pPr lvl="1" eaLnBrk="0" fontAlgn="base" hangingPunct="0">
              <a:spcAft>
                <a:spcPts val="600"/>
              </a:spcAft>
            </a:pPr>
            <a:r>
              <a:rPr lang="en-US" sz="2000" dirty="0">
                <a:solidFill>
                  <a:srgbClr val="5A5B5D"/>
                </a:solidFill>
                <a:latin typeface="+mn-lt"/>
                <a:ea typeface="Open Sans" pitchFamily="34" charset="0"/>
                <a:cs typeface="Open Sans" pitchFamily="34" charset="0"/>
              </a:rPr>
              <a:t>MyNavia App – An easy-to-use mobile app that gives you real-time access on the go.  Available for both Apple and Android devices</a:t>
            </a:r>
          </a:p>
          <a:p>
            <a:pPr lvl="1" eaLnBrk="0" fontAlgn="base" hangingPunct="0">
              <a:spcAft>
                <a:spcPts val="600"/>
              </a:spcAft>
            </a:pPr>
            <a:r>
              <a:rPr lang="en-US" sz="2000" dirty="0">
                <a:solidFill>
                  <a:srgbClr val="5A5B5D"/>
                </a:solidFill>
                <a:latin typeface="+mn-lt"/>
                <a:ea typeface="Open Sans" pitchFamily="34" charset="0"/>
                <a:cs typeface="Open Sans" pitchFamily="34" charset="0"/>
              </a:rPr>
              <a:t>FlexConnect </a:t>
            </a:r>
            <a:r>
              <a:rPr lang="en-US" sz="2000" dirty="0">
                <a:solidFill>
                  <a:srgbClr val="5A5B5D"/>
                </a:solidFill>
                <a:ea typeface="Open Sans" pitchFamily="34" charset="0"/>
                <a:cs typeface="Open Sans" pitchFamily="34" charset="0"/>
              </a:rPr>
              <a:t>– </a:t>
            </a:r>
            <a:r>
              <a:rPr lang="en-US" sz="2000" dirty="0">
                <a:solidFill>
                  <a:srgbClr val="5A5B5D"/>
                </a:solidFill>
                <a:latin typeface="+mn-lt"/>
                <a:ea typeface="Open Sans" pitchFamily="34" charset="0"/>
                <a:cs typeface="Open Sans" pitchFamily="34" charset="0"/>
              </a:rPr>
              <a:t>Simple online auto-claim preparation tool for HCFSA</a:t>
            </a:r>
          </a:p>
          <a:p>
            <a:pPr lvl="1" eaLnBrk="0" fontAlgn="base" hangingPunct="0">
              <a:spcAft>
                <a:spcPts val="600"/>
              </a:spcAft>
            </a:pPr>
            <a:r>
              <a:rPr lang="en-US" sz="2000" dirty="0">
                <a:solidFill>
                  <a:srgbClr val="5A5B5D"/>
                </a:solidFill>
                <a:latin typeface="+mn-lt"/>
                <a:ea typeface="Open Sans" pitchFamily="34" charset="0"/>
                <a:cs typeface="Open Sans" pitchFamily="34" charset="0"/>
              </a:rPr>
              <a:t>Online Submission – Log into your account at </a:t>
            </a:r>
            <a:r>
              <a:rPr lang="en-US" sz="2000" dirty="0">
                <a:solidFill>
                  <a:srgbClr val="AB2328"/>
                </a:solidFill>
                <a:latin typeface="+mn-lt"/>
                <a:ea typeface="Open Sans" pitchFamily="34" charset="0"/>
                <a:cs typeface="Open Sans" pitchFamily="34" charset="0"/>
              </a:rPr>
              <a:t>www.naviabenefits.com</a:t>
            </a:r>
            <a:endParaRPr lang="en-US" sz="2000" dirty="0">
              <a:solidFill>
                <a:srgbClr val="5A5B5D"/>
              </a:solidFill>
              <a:latin typeface="+mn-lt"/>
              <a:ea typeface="Open Sans" pitchFamily="34" charset="0"/>
              <a:cs typeface="Open Sans" pitchFamily="34" charset="0"/>
            </a:endParaRPr>
          </a:p>
          <a:p>
            <a:pPr lvl="1" eaLnBrk="0" fontAlgn="base" hangingPunct="0">
              <a:spcAft>
                <a:spcPts val="600"/>
              </a:spcAft>
            </a:pPr>
            <a:r>
              <a:rPr lang="en-US" sz="2000" dirty="0">
                <a:solidFill>
                  <a:srgbClr val="5A5B5D"/>
                </a:solidFill>
                <a:latin typeface="+mn-lt"/>
                <a:ea typeface="Open Sans" pitchFamily="34" charset="0"/>
                <a:cs typeface="Open Sans" pitchFamily="34" charset="0"/>
              </a:rPr>
              <a:t>Day Care FSA Recurring Claim – Simple online auto-claim tool for DCFSA</a:t>
            </a:r>
          </a:p>
          <a:p>
            <a:pPr lvl="1" eaLnBrk="0" fontAlgn="base" hangingPunct="0">
              <a:spcAft>
                <a:spcPts val="600"/>
              </a:spcAft>
            </a:pPr>
            <a:r>
              <a:rPr lang="en-US" sz="2000" dirty="0">
                <a:solidFill>
                  <a:srgbClr val="5A5B5D"/>
                </a:solidFill>
                <a:latin typeface="+mn-lt"/>
                <a:ea typeface="Open Sans" pitchFamily="34" charset="0"/>
                <a:cs typeface="Open Sans" pitchFamily="34" charset="0"/>
              </a:rPr>
              <a:t>Paper Claim Form – Mail, fax or email your claim and documentation to us</a:t>
            </a:r>
          </a:p>
          <a:p>
            <a:pPr marL="457200" lvl="1" indent="0" eaLnBrk="0" fontAlgn="base" hangingPunct="0">
              <a:spcBef>
                <a:spcPct val="0"/>
              </a:spcBef>
              <a:spcAft>
                <a:spcPct val="0"/>
              </a:spcAft>
              <a:buNone/>
            </a:pPr>
            <a:endParaRPr lang="en-US" sz="2000" u="sng" dirty="0">
              <a:solidFill>
                <a:srgbClr val="5A5B5D"/>
              </a:solidFill>
              <a:latin typeface="+mn-lt"/>
              <a:ea typeface="Open Sans" pitchFamily="34" charset="0"/>
              <a:cs typeface="Open Sans" pitchFamily="34" charset="0"/>
            </a:endParaRPr>
          </a:p>
          <a:p>
            <a:pPr marL="0" lvl="0" indent="0" eaLnBrk="0" fontAlgn="base" hangingPunct="0">
              <a:spcBef>
                <a:spcPct val="0"/>
              </a:spcBef>
              <a:spcAft>
                <a:spcPct val="0"/>
              </a:spcAft>
              <a:buNone/>
            </a:pPr>
            <a:r>
              <a:rPr lang="en-US" sz="2000" dirty="0">
                <a:solidFill>
                  <a:srgbClr val="5A5B5D"/>
                </a:solidFill>
                <a:latin typeface="+mn-lt"/>
                <a:ea typeface="Open Sans" pitchFamily="34" charset="0"/>
                <a:cs typeface="Open Sans" pitchFamily="34" charset="0"/>
              </a:rPr>
              <a:t>Allow up to two (2) full business days for your claim to be processed.  Reimbursements are issued according to your employer’s reimbursement schedule.</a:t>
            </a:r>
          </a:p>
          <a:p>
            <a:pPr marL="0" lvl="0" indent="0" eaLnBrk="0" fontAlgn="base" hangingPunct="0">
              <a:spcBef>
                <a:spcPct val="0"/>
              </a:spcBef>
              <a:spcAft>
                <a:spcPct val="0"/>
              </a:spcAft>
              <a:buNone/>
            </a:pPr>
            <a:endParaRPr lang="en-US" sz="2000" dirty="0">
              <a:solidFill>
                <a:srgbClr val="5A5B5D"/>
              </a:solidFill>
              <a:latin typeface="+mn-lt"/>
              <a:ea typeface="Open Sans" pitchFamily="34" charset="0"/>
              <a:cs typeface="Open Sans" pitchFamily="34" charset="0"/>
            </a:endParaRPr>
          </a:p>
          <a:p>
            <a:pPr marL="0" lvl="0" indent="0" eaLnBrk="0" fontAlgn="base" hangingPunct="0">
              <a:spcBef>
                <a:spcPct val="0"/>
              </a:spcBef>
              <a:spcAft>
                <a:spcPct val="0"/>
              </a:spcAft>
              <a:buNone/>
            </a:pPr>
            <a:r>
              <a:rPr lang="en-US" i="1" dirty="0">
                <a:solidFill>
                  <a:srgbClr val="42C2CC"/>
                </a:solidFill>
                <a:latin typeface="+mn-lt"/>
                <a:ea typeface="Open Sans" pitchFamily="34" charset="0"/>
                <a:cs typeface="Open Sans" pitchFamily="34" charset="0"/>
              </a:rPr>
              <a:t>Or, use the Navia Benefits Card and skip the claim filing step!!!</a:t>
            </a:r>
          </a:p>
        </p:txBody>
      </p:sp>
    </p:spTree>
    <p:extLst>
      <p:ext uri="{BB962C8B-B14F-4D97-AF65-F5344CB8AC3E}">
        <p14:creationId xmlns:p14="http://schemas.microsoft.com/office/powerpoint/2010/main" val="3493302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8" y="1199409"/>
            <a:ext cx="12203877" cy="5438898"/>
          </a:xfrm>
          <a:prstGeom prst="rect">
            <a:avLst/>
          </a:prstGeom>
          <a:solidFill>
            <a:srgbClr val="EDE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3" descr="M:\SalesMarketing\BrandAssets\Logo\png\300-rgb\_fullcolor-gradient\for dark background\navia-logo-final-all_gradient-fullcolor-mark-type-tag-for-dark-b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 y="91440"/>
            <a:ext cx="2784975" cy="914400"/>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8"/>
          <p:cNvSpPr txBox="1">
            <a:spLocks/>
          </p:cNvSpPr>
          <p:nvPr/>
        </p:nvSpPr>
        <p:spPr>
          <a:xfrm>
            <a:off x="1676400" y="-126672"/>
            <a:ext cx="10515600" cy="1325563"/>
          </a:xfrm>
          <a:prstGeom prst="rect">
            <a:avLst/>
          </a:prstGeom>
        </p:spPr>
        <p:txBody>
          <a:bodyPr anchor="b"/>
          <a:lstStyle>
            <a:lvl1pPr algn="l" defTabSz="914400" rtl="0" eaLnBrk="1" latinLnBrk="0" hangingPunct="1">
              <a:lnSpc>
                <a:spcPct val="90000"/>
              </a:lnSpc>
              <a:spcBef>
                <a:spcPct val="0"/>
              </a:spcBef>
              <a:buNone/>
              <a:defRPr sz="4400" kern="1200">
                <a:solidFill>
                  <a:schemeClr val="tx1"/>
                </a:solidFill>
                <a:latin typeface="Open Sans"/>
                <a:ea typeface="+mj-ea"/>
                <a:cs typeface="Segoe UI Light" panose="020B0502040204020203" pitchFamily="34" charset="0"/>
              </a:defRPr>
            </a:lvl1pPr>
          </a:lstStyle>
          <a:p>
            <a:pPr algn="r"/>
            <a:r>
              <a:rPr lang="en-US" sz="4000" dirty="0">
                <a:solidFill>
                  <a:srgbClr val="EDE8E2"/>
                </a:solidFill>
                <a:latin typeface="+mn-lt"/>
              </a:rPr>
              <a:t>MyNavia App</a:t>
            </a:r>
          </a:p>
        </p:txBody>
      </p:sp>
      <p:sp>
        <p:nvSpPr>
          <p:cNvPr id="16" name="Content Placeholder 9"/>
          <p:cNvSpPr txBox="1">
            <a:spLocks/>
          </p:cNvSpPr>
          <p:nvPr/>
        </p:nvSpPr>
        <p:spPr>
          <a:xfrm>
            <a:off x="3538615" y="1823074"/>
            <a:ext cx="5168433" cy="4234826"/>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Hairline" panose="000003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Hairline" panose="000003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Hairline" panose="000003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Hairline" panose="000003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Hairline" panose="000003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None/>
            </a:pPr>
            <a:r>
              <a:rPr lang="en-US" sz="2000" b="1" dirty="0">
                <a:solidFill>
                  <a:srgbClr val="5A5B5D"/>
                </a:solidFill>
                <a:latin typeface="+mn-lt"/>
                <a:ea typeface="Open Sans" pitchFamily="34" charset="0"/>
                <a:cs typeface="Open Sans" pitchFamily="34" charset="0"/>
              </a:rPr>
              <a:t>The MyNavia App gives you real-time access on the go!</a:t>
            </a:r>
          </a:p>
          <a:p>
            <a:pPr>
              <a:spcBef>
                <a:spcPts val="600"/>
              </a:spcBef>
            </a:pPr>
            <a:r>
              <a:rPr lang="en-US" sz="2000" dirty="0">
                <a:solidFill>
                  <a:srgbClr val="5A5B5D"/>
                </a:solidFill>
                <a:latin typeface="+mn-lt"/>
                <a:ea typeface="Open Sans" pitchFamily="34" charset="0"/>
                <a:cs typeface="Open Sans" pitchFamily="34" charset="0"/>
              </a:rPr>
              <a:t>Submit your claims</a:t>
            </a:r>
          </a:p>
          <a:p>
            <a:pPr>
              <a:spcBef>
                <a:spcPts val="600"/>
              </a:spcBef>
            </a:pPr>
            <a:r>
              <a:rPr lang="en-US" sz="2000" dirty="0">
                <a:solidFill>
                  <a:srgbClr val="5A5B5D"/>
                </a:solidFill>
                <a:latin typeface="+mn-lt"/>
                <a:ea typeface="Open Sans" pitchFamily="34" charset="0"/>
                <a:cs typeface="Open Sans" pitchFamily="34" charset="0"/>
              </a:rPr>
              <a:t>Claim approval &amp; reimbursement notifications</a:t>
            </a:r>
          </a:p>
          <a:p>
            <a:pPr>
              <a:lnSpc>
                <a:spcPct val="100000"/>
              </a:lnSpc>
              <a:spcBef>
                <a:spcPts val="600"/>
              </a:spcBef>
              <a:defRPr/>
            </a:pPr>
            <a:r>
              <a:rPr lang="en-US" sz="2000" dirty="0">
                <a:solidFill>
                  <a:srgbClr val="5A5B5D"/>
                </a:solidFill>
                <a:latin typeface="+mn-lt"/>
                <a:ea typeface="Open Sans" pitchFamily="34" charset="0"/>
                <a:cs typeface="Open Sans" pitchFamily="34" charset="0"/>
              </a:rPr>
              <a:t>Update personal information</a:t>
            </a:r>
          </a:p>
          <a:p>
            <a:pPr>
              <a:lnSpc>
                <a:spcPct val="100000"/>
              </a:lnSpc>
              <a:spcBef>
                <a:spcPts val="600"/>
              </a:spcBef>
              <a:defRPr/>
            </a:pPr>
            <a:r>
              <a:rPr lang="en-US" sz="2000" dirty="0">
                <a:solidFill>
                  <a:srgbClr val="5A5B5D"/>
                </a:solidFill>
                <a:latin typeface="+mn-lt"/>
                <a:ea typeface="Open Sans" pitchFamily="34" charset="0"/>
                <a:cs typeface="Open Sans" pitchFamily="34" charset="0"/>
              </a:rPr>
              <a:t>Substantiate debit card transactions</a:t>
            </a:r>
          </a:p>
          <a:p>
            <a:pPr>
              <a:lnSpc>
                <a:spcPct val="100000"/>
              </a:lnSpc>
              <a:spcBef>
                <a:spcPts val="600"/>
              </a:spcBef>
              <a:defRPr/>
            </a:pPr>
            <a:r>
              <a:rPr lang="en-US" sz="2000" dirty="0">
                <a:solidFill>
                  <a:srgbClr val="5A5B5D"/>
                </a:solidFill>
                <a:latin typeface="+mn-lt"/>
                <a:ea typeface="Open Sans" pitchFamily="34" charset="0"/>
                <a:cs typeface="Open Sans" pitchFamily="34" charset="0"/>
              </a:rPr>
              <a:t>View active benefits and claims history</a:t>
            </a:r>
          </a:p>
          <a:p>
            <a:pPr>
              <a:lnSpc>
                <a:spcPct val="100000"/>
              </a:lnSpc>
              <a:spcBef>
                <a:spcPts val="600"/>
              </a:spcBef>
              <a:defRPr/>
            </a:pPr>
            <a:r>
              <a:rPr lang="en-US" sz="2000" dirty="0">
                <a:solidFill>
                  <a:srgbClr val="5A5B5D"/>
                </a:solidFill>
                <a:latin typeface="+mn-lt"/>
                <a:ea typeface="Open Sans" pitchFamily="34" charset="0"/>
                <a:cs typeface="Open Sans" pitchFamily="34" charset="0"/>
              </a:rPr>
              <a:t>View pending claims</a:t>
            </a:r>
          </a:p>
          <a:p>
            <a:pPr marL="0" indent="0">
              <a:lnSpc>
                <a:spcPct val="100000"/>
              </a:lnSpc>
              <a:spcBef>
                <a:spcPts val="600"/>
              </a:spcBef>
              <a:buNone/>
              <a:defRPr/>
            </a:pPr>
            <a:endParaRPr lang="en-US" sz="2000" dirty="0">
              <a:solidFill>
                <a:srgbClr val="5A5B5D"/>
              </a:solidFill>
              <a:latin typeface="+mn-lt"/>
              <a:ea typeface="Open Sans" pitchFamily="34" charset="0"/>
              <a:cs typeface="Open Sans" pitchFamily="34" charset="0"/>
            </a:endParaRPr>
          </a:p>
          <a:p>
            <a:pPr marL="0" indent="0">
              <a:lnSpc>
                <a:spcPct val="100000"/>
              </a:lnSpc>
              <a:spcBef>
                <a:spcPts val="600"/>
              </a:spcBef>
              <a:buNone/>
              <a:defRPr/>
            </a:pPr>
            <a:r>
              <a:rPr lang="en-US" sz="2000" dirty="0">
                <a:solidFill>
                  <a:srgbClr val="5A5B5D"/>
                </a:solidFill>
                <a:latin typeface="+mn-lt"/>
                <a:ea typeface="Open Sans" pitchFamily="34" charset="0"/>
                <a:cs typeface="Open Sans" pitchFamily="34" charset="0"/>
              </a:rPr>
              <a:t>Available for download on Google Play and the Apple Store.</a:t>
            </a:r>
          </a:p>
        </p:txBody>
      </p:sp>
      <p:pic>
        <p:nvPicPr>
          <p:cNvPr id="4" name="Picture 3" descr="A screenshot of a cell phone&#10;&#10;Description automatically generated">
            <a:extLst>
              <a:ext uri="{FF2B5EF4-FFF2-40B4-BE49-F238E27FC236}">
                <a16:creationId xmlns:a16="http://schemas.microsoft.com/office/drawing/2014/main" id="{25B183D0-9892-4A1C-A88F-326C03871E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787" y="1304242"/>
            <a:ext cx="3033302" cy="5272489"/>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933B32C3-3732-46A4-8BA7-6C32F09056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4640" y="1304242"/>
            <a:ext cx="2489200" cy="5219290"/>
          </a:xfrm>
          <a:prstGeom prst="rect">
            <a:avLst/>
          </a:prstGeom>
        </p:spPr>
      </p:pic>
    </p:spTree>
    <p:extLst>
      <p:ext uri="{BB962C8B-B14F-4D97-AF65-F5344CB8AC3E}">
        <p14:creationId xmlns:p14="http://schemas.microsoft.com/office/powerpoint/2010/main" val="2692507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8" y="1199409"/>
            <a:ext cx="12203877" cy="5438898"/>
          </a:xfrm>
          <a:prstGeom prst="rect">
            <a:avLst/>
          </a:prstGeom>
          <a:solidFill>
            <a:srgbClr val="EDE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13" descr="M:\SalesMarketing\BrandAssets\Logo\png\300-rgb\_fullcolor-gradient\for dark background\navia-logo-final-all_gradient-fullcolor-mark-type-tag-for-dark-b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1" y="91440"/>
            <a:ext cx="2784975" cy="914400"/>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8"/>
          <p:cNvSpPr txBox="1">
            <a:spLocks/>
          </p:cNvSpPr>
          <p:nvPr/>
        </p:nvSpPr>
        <p:spPr>
          <a:xfrm>
            <a:off x="1676400" y="-126154"/>
            <a:ext cx="10515600" cy="1325563"/>
          </a:xfrm>
          <a:prstGeom prst="rect">
            <a:avLst/>
          </a:prstGeom>
        </p:spPr>
        <p:txBody>
          <a:bodyPr anchor="b"/>
          <a:lstStyle>
            <a:lvl1pPr algn="l" defTabSz="914400" rtl="0" eaLnBrk="1" latinLnBrk="0" hangingPunct="1">
              <a:lnSpc>
                <a:spcPct val="90000"/>
              </a:lnSpc>
              <a:spcBef>
                <a:spcPct val="0"/>
              </a:spcBef>
              <a:buNone/>
              <a:defRPr sz="4400" kern="1200">
                <a:solidFill>
                  <a:schemeClr val="tx1"/>
                </a:solidFill>
                <a:latin typeface="Open Sans"/>
                <a:ea typeface="+mj-ea"/>
                <a:cs typeface="Segoe UI Light" panose="020B0502040204020203" pitchFamily="34" charset="0"/>
              </a:defRPr>
            </a:lvl1pPr>
          </a:lstStyle>
          <a:p>
            <a:pPr algn="r"/>
            <a:r>
              <a:rPr lang="en-US" sz="4000" dirty="0">
                <a:solidFill>
                  <a:srgbClr val="EDE8E2"/>
                </a:solidFill>
                <a:latin typeface="+mn-lt"/>
              </a:rPr>
              <a:t>FlexConnect</a:t>
            </a:r>
          </a:p>
        </p:txBody>
      </p:sp>
      <p:sp>
        <p:nvSpPr>
          <p:cNvPr id="16" name="Content Placeholder 9"/>
          <p:cNvSpPr txBox="1">
            <a:spLocks/>
          </p:cNvSpPr>
          <p:nvPr/>
        </p:nvSpPr>
        <p:spPr>
          <a:xfrm>
            <a:off x="2339340" y="2340748"/>
            <a:ext cx="7669711" cy="337279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Hairline" panose="000003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Hairline" panose="000003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Hairline" panose="000003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Hairline" panose="000003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Hairline" panose="000003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20000"/>
              </a:spcBef>
              <a:buNone/>
            </a:pPr>
            <a:r>
              <a:rPr lang="en-US" sz="2000" dirty="0">
                <a:solidFill>
                  <a:srgbClr val="AB2328"/>
                </a:solidFill>
                <a:latin typeface="+mn-lt"/>
                <a:ea typeface="Open Sans" pitchFamily="34" charset="0"/>
                <a:cs typeface="Open Sans" pitchFamily="34" charset="0"/>
              </a:rPr>
              <a:t>Now you can FlexConnect your FSA </a:t>
            </a:r>
          </a:p>
          <a:p>
            <a:pPr marL="0" indent="0" algn="ctr">
              <a:spcBef>
                <a:spcPct val="20000"/>
              </a:spcBef>
              <a:buNone/>
            </a:pPr>
            <a:r>
              <a:rPr lang="en-US" sz="2000" dirty="0">
                <a:solidFill>
                  <a:srgbClr val="AB2328"/>
                </a:solidFill>
                <a:latin typeface="+mn-lt"/>
                <a:ea typeface="Open Sans" pitchFamily="34" charset="0"/>
                <a:cs typeface="Open Sans" pitchFamily="34" charset="0"/>
              </a:rPr>
              <a:t>to your Medical, Dental and Vision carriers’ websites!</a:t>
            </a: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1326" t="45875" r="22584" b="29947"/>
          <a:stretch/>
        </p:blipFill>
        <p:spPr bwMode="auto">
          <a:xfrm>
            <a:off x="414217" y="3283763"/>
            <a:ext cx="4620245" cy="24761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8" descr="Inline image 1"/>
          <p:cNvPicPr/>
          <p:nvPr/>
        </p:nvPicPr>
        <p:blipFill rotWithShape="1">
          <a:blip r:embed="rId4" r:link="rId5">
            <a:extLst>
              <a:ext uri="{28A0092B-C50C-407E-A947-70E740481C1C}">
                <a14:useLocalDpi xmlns:a14="http://schemas.microsoft.com/office/drawing/2010/main" val="0"/>
              </a:ext>
            </a:extLst>
          </a:blip>
          <a:srcRect l="34031" t="20452" r="2393" b="30855"/>
          <a:stretch/>
        </p:blipFill>
        <p:spPr bwMode="auto">
          <a:xfrm>
            <a:off x="7296478" y="3283763"/>
            <a:ext cx="4620245" cy="2476160"/>
          </a:xfrm>
          <a:prstGeom prst="rect">
            <a:avLst/>
          </a:prstGeom>
          <a:noFill/>
          <a:ln>
            <a:solidFill>
              <a:schemeClr val="tx1"/>
            </a:solidFill>
          </a:ln>
          <a:extLst>
            <a:ext uri="{53640926-AAD7-44D8-BBD7-CCE9431645EC}">
              <a14:shadowObscured xmlns:a14="http://schemas.microsoft.com/office/drawing/2010/main"/>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7613" t="54386" r="6302" b="30440"/>
          <a:stretch/>
        </p:blipFill>
        <p:spPr bwMode="auto">
          <a:xfrm>
            <a:off x="5179532" y="3716906"/>
            <a:ext cx="1993036" cy="150394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1364769" y="5759923"/>
            <a:ext cx="2719137" cy="707886"/>
          </a:xfrm>
          <a:prstGeom prst="rect">
            <a:avLst/>
          </a:prstGeom>
          <a:noFill/>
        </p:spPr>
        <p:txBody>
          <a:bodyPr wrap="square" rtlCol="0">
            <a:spAutoFit/>
          </a:bodyPr>
          <a:lstStyle/>
          <a:p>
            <a:pPr algn="ctr"/>
            <a:r>
              <a:rPr lang="en-US" sz="2000" b="1" dirty="0">
                <a:solidFill>
                  <a:srgbClr val="AB2328"/>
                </a:solidFill>
              </a:rPr>
              <a:t>Step 1. </a:t>
            </a:r>
          </a:p>
          <a:p>
            <a:pPr algn="ctr"/>
            <a:r>
              <a:rPr lang="en-US" sz="2000" b="1" dirty="0">
                <a:solidFill>
                  <a:srgbClr val="AB2328"/>
                </a:solidFill>
              </a:rPr>
              <a:t>Enter Carriers</a:t>
            </a:r>
          </a:p>
        </p:txBody>
      </p:sp>
      <p:sp>
        <p:nvSpPr>
          <p:cNvPr id="10" name="TextBox 9"/>
          <p:cNvSpPr txBox="1"/>
          <p:nvPr/>
        </p:nvSpPr>
        <p:spPr>
          <a:xfrm>
            <a:off x="4515692" y="5759923"/>
            <a:ext cx="3320716" cy="707886"/>
          </a:xfrm>
          <a:prstGeom prst="rect">
            <a:avLst/>
          </a:prstGeom>
          <a:noFill/>
        </p:spPr>
        <p:txBody>
          <a:bodyPr wrap="square" rtlCol="0">
            <a:spAutoFit/>
          </a:bodyPr>
          <a:lstStyle/>
          <a:p>
            <a:pPr algn="ctr"/>
            <a:r>
              <a:rPr lang="en-US" sz="2000" b="1" dirty="0">
                <a:solidFill>
                  <a:srgbClr val="AB2328"/>
                </a:solidFill>
              </a:rPr>
              <a:t>Step 2.</a:t>
            </a:r>
          </a:p>
          <a:p>
            <a:pPr algn="ctr"/>
            <a:r>
              <a:rPr lang="en-US" sz="2000" b="1" dirty="0">
                <a:solidFill>
                  <a:srgbClr val="AB2328"/>
                </a:solidFill>
              </a:rPr>
              <a:t>Enter Username/Password</a:t>
            </a:r>
          </a:p>
        </p:txBody>
      </p:sp>
      <p:sp>
        <p:nvSpPr>
          <p:cNvPr id="11" name="TextBox 10"/>
          <p:cNvSpPr txBox="1"/>
          <p:nvPr/>
        </p:nvSpPr>
        <p:spPr>
          <a:xfrm>
            <a:off x="8152178" y="5759923"/>
            <a:ext cx="2908843" cy="707886"/>
          </a:xfrm>
          <a:prstGeom prst="rect">
            <a:avLst/>
          </a:prstGeom>
          <a:noFill/>
        </p:spPr>
        <p:txBody>
          <a:bodyPr wrap="square" rtlCol="0">
            <a:spAutoFit/>
          </a:bodyPr>
          <a:lstStyle/>
          <a:p>
            <a:pPr algn="ctr"/>
            <a:r>
              <a:rPr lang="en-US" sz="2000" b="1" dirty="0">
                <a:solidFill>
                  <a:srgbClr val="AB2328"/>
                </a:solidFill>
              </a:rPr>
              <a:t>Step 3.</a:t>
            </a:r>
          </a:p>
          <a:p>
            <a:pPr algn="ctr"/>
            <a:r>
              <a:rPr lang="en-US" sz="2000" b="1" dirty="0">
                <a:solidFill>
                  <a:srgbClr val="AB2328"/>
                </a:solidFill>
              </a:rPr>
              <a:t>Click “Reimburse me!”</a:t>
            </a:r>
          </a:p>
        </p:txBody>
      </p:sp>
    </p:spTree>
    <p:extLst>
      <p:ext uri="{BB962C8B-B14F-4D97-AF65-F5344CB8AC3E}">
        <p14:creationId xmlns:p14="http://schemas.microsoft.com/office/powerpoint/2010/main" val="1537875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8" y="1199409"/>
            <a:ext cx="12203877" cy="5438898"/>
          </a:xfrm>
          <a:prstGeom prst="rect">
            <a:avLst/>
          </a:prstGeom>
          <a:solidFill>
            <a:srgbClr val="EDE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3" descr="M:\SalesMarketing\BrandAssets\Logo\png\300-rgb\_fullcolor-gradient\for dark background\navia-logo-final-all_gradient-fullcolor-mark-type-tag-for-dark-b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 y="91440"/>
            <a:ext cx="2784975" cy="914400"/>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8"/>
          <p:cNvSpPr txBox="1">
            <a:spLocks/>
          </p:cNvSpPr>
          <p:nvPr/>
        </p:nvSpPr>
        <p:spPr>
          <a:xfrm>
            <a:off x="1676400" y="-126154"/>
            <a:ext cx="10515600" cy="1325563"/>
          </a:xfrm>
          <a:prstGeom prst="rect">
            <a:avLst/>
          </a:prstGeom>
        </p:spPr>
        <p:txBody>
          <a:bodyPr anchor="b"/>
          <a:lstStyle>
            <a:lvl1pPr algn="l" defTabSz="914400" rtl="0" eaLnBrk="1" latinLnBrk="0" hangingPunct="1">
              <a:lnSpc>
                <a:spcPct val="90000"/>
              </a:lnSpc>
              <a:spcBef>
                <a:spcPct val="0"/>
              </a:spcBef>
              <a:buNone/>
              <a:defRPr sz="4400" kern="1200">
                <a:solidFill>
                  <a:schemeClr val="tx1"/>
                </a:solidFill>
                <a:latin typeface="Open Sans"/>
                <a:ea typeface="+mj-ea"/>
                <a:cs typeface="Segoe UI Light" panose="020B0502040204020203" pitchFamily="34" charset="0"/>
              </a:defRPr>
            </a:lvl1pPr>
          </a:lstStyle>
          <a:p>
            <a:pPr algn="r"/>
            <a:r>
              <a:rPr lang="en-US" sz="4000" dirty="0">
                <a:solidFill>
                  <a:srgbClr val="EDE8E2"/>
                </a:solidFill>
                <a:latin typeface="+mn-lt"/>
              </a:rPr>
              <a:t>Enrolling in the Plan</a:t>
            </a:r>
          </a:p>
        </p:txBody>
      </p:sp>
      <p:sp>
        <p:nvSpPr>
          <p:cNvPr id="16" name="Content Placeholder 9"/>
          <p:cNvSpPr txBox="1">
            <a:spLocks/>
          </p:cNvSpPr>
          <p:nvPr/>
        </p:nvSpPr>
        <p:spPr>
          <a:xfrm>
            <a:off x="2267082" y="2780416"/>
            <a:ext cx="7669711" cy="337279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Hairline" panose="000003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Hairline" panose="000003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Hairline" panose="000003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Hairline" panose="000003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Hairline" panose="000003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2000" dirty="0">
                <a:solidFill>
                  <a:srgbClr val="5A5B5D"/>
                </a:solidFill>
                <a:highlight>
                  <a:srgbClr val="FFFF00"/>
                </a:highlight>
                <a:latin typeface="+mn-lt"/>
                <a:ea typeface="Arial Unicode MS" panose="020B0604020202020204" pitchFamily="34" charset="-128"/>
                <a:cs typeface="Arial Unicode MS" panose="020B0604020202020204" pitchFamily="34" charset="-128"/>
              </a:rPr>
              <a:t>EXPLAIN HOW EMPLOYEE’s will enroll and DATES</a:t>
            </a:r>
          </a:p>
          <a:p>
            <a:pPr marL="0" indent="0">
              <a:lnSpc>
                <a:spcPct val="100000"/>
              </a:lnSpc>
              <a:spcBef>
                <a:spcPts val="0"/>
              </a:spcBef>
              <a:buNone/>
              <a:defRPr/>
            </a:pPr>
            <a:endParaRPr lang="en-US" sz="2000" dirty="0">
              <a:solidFill>
                <a:srgbClr val="5A5B5D"/>
              </a:solidFill>
              <a:latin typeface="+mn-lt"/>
              <a:ea typeface="Arial Unicode MS" panose="020B0604020202020204" pitchFamily="34" charset="-128"/>
              <a:cs typeface="Arial Unicode MS" panose="020B0604020202020204" pitchFamily="34" charset="-128"/>
            </a:endParaRPr>
          </a:p>
          <a:p>
            <a:pPr marL="0" indent="0">
              <a:lnSpc>
                <a:spcPct val="100000"/>
              </a:lnSpc>
              <a:spcBef>
                <a:spcPts val="0"/>
              </a:spcBef>
              <a:buNone/>
              <a:defRPr/>
            </a:pPr>
            <a:endParaRPr lang="en-US" sz="2000" dirty="0">
              <a:solidFill>
                <a:srgbClr val="5A5B5D"/>
              </a:solidFill>
              <a:latin typeface="+mn-lt"/>
              <a:ea typeface="Arial Unicode MS" panose="020B0604020202020204" pitchFamily="34" charset="-128"/>
              <a:cs typeface="Arial Unicode MS" panose="020B0604020202020204" pitchFamily="34" charset="-128"/>
            </a:endParaRPr>
          </a:p>
          <a:p>
            <a:pPr marL="0" indent="0">
              <a:lnSpc>
                <a:spcPct val="100000"/>
              </a:lnSpc>
              <a:spcBef>
                <a:spcPts val="0"/>
              </a:spcBef>
              <a:buNone/>
              <a:defRPr/>
            </a:pPr>
            <a:r>
              <a:rPr lang="en-US" sz="2000" dirty="0">
                <a:solidFill>
                  <a:srgbClr val="5A5B5D"/>
                </a:solidFill>
                <a:latin typeface="+mn-lt"/>
                <a:ea typeface="Arial Unicode MS" panose="020B0604020202020204" pitchFamily="34" charset="-128"/>
                <a:cs typeface="Arial Unicode MS" panose="020B0604020202020204" pitchFamily="34" charset="-128"/>
              </a:rPr>
              <a:t>Remember, your annual election is deducted evenly between your pay checks during the plan year.</a:t>
            </a:r>
            <a:endParaRPr lang="en-US" sz="2000" dirty="0">
              <a:solidFill>
                <a:srgbClr val="5A5B5D"/>
              </a:solidFill>
              <a:latin typeface="+mn-lt"/>
              <a:cs typeface="Tahoma" pitchFamily="34" charset="0"/>
            </a:endParaRPr>
          </a:p>
        </p:txBody>
      </p:sp>
    </p:spTree>
    <p:extLst>
      <p:ext uri="{BB962C8B-B14F-4D97-AF65-F5344CB8AC3E}">
        <p14:creationId xmlns:p14="http://schemas.microsoft.com/office/powerpoint/2010/main" val="2042785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8" y="1199409"/>
            <a:ext cx="12203877" cy="5438898"/>
          </a:xfrm>
          <a:prstGeom prst="rect">
            <a:avLst/>
          </a:prstGeom>
          <a:solidFill>
            <a:srgbClr val="EDE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3" descr="M:\SalesMarketing\BrandAssets\Logo\png\300-rgb\_fullcolor-gradient\for dark background\navia-logo-final-all_gradient-fullcolor-mark-type-tag-for-dark-b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1" y="91440"/>
            <a:ext cx="2784975" cy="914400"/>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8"/>
          <p:cNvSpPr txBox="1">
            <a:spLocks/>
          </p:cNvSpPr>
          <p:nvPr/>
        </p:nvSpPr>
        <p:spPr>
          <a:xfrm>
            <a:off x="1676399" y="-126154"/>
            <a:ext cx="10515600" cy="1325563"/>
          </a:xfrm>
          <a:prstGeom prst="rect">
            <a:avLst/>
          </a:prstGeom>
        </p:spPr>
        <p:txBody>
          <a:bodyPr anchor="b"/>
          <a:lstStyle>
            <a:lvl1pPr algn="l" defTabSz="914400" rtl="0" eaLnBrk="1" latinLnBrk="0" hangingPunct="1">
              <a:lnSpc>
                <a:spcPct val="90000"/>
              </a:lnSpc>
              <a:spcBef>
                <a:spcPct val="0"/>
              </a:spcBef>
              <a:buNone/>
              <a:defRPr sz="4400" kern="1200">
                <a:solidFill>
                  <a:schemeClr val="tx1"/>
                </a:solidFill>
                <a:latin typeface="Open Sans"/>
                <a:ea typeface="+mj-ea"/>
                <a:cs typeface="Segoe UI Light" panose="020B0502040204020203" pitchFamily="34" charset="0"/>
              </a:defRPr>
            </a:lvl1pPr>
          </a:lstStyle>
          <a:p>
            <a:pPr algn="r"/>
            <a:r>
              <a:rPr lang="en-US" sz="4000" dirty="0">
                <a:solidFill>
                  <a:srgbClr val="EDE8E2"/>
                </a:solidFill>
                <a:latin typeface="+mn-lt"/>
              </a:rPr>
              <a:t>Support</a:t>
            </a:r>
          </a:p>
        </p:txBody>
      </p:sp>
      <p:sp>
        <p:nvSpPr>
          <p:cNvPr id="16" name="Content Placeholder 9"/>
          <p:cNvSpPr txBox="1">
            <a:spLocks/>
          </p:cNvSpPr>
          <p:nvPr/>
        </p:nvSpPr>
        <p:spPr>
          <a:xfrm>
            <a:off x="2267082" y="2780416"/>
            <a:ext cx="7669711" cy="337279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Hairline" panose="000003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Hairline" panose="000003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Hairline" panose="000003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Hairline" panose="000003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Hairline" panose="000003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2000" dirty="0">
                <a:solidFill>
                  <a:srgbClr val="5A5B5D"/>
                </a:solidFill>
                <a:latin typeface="+mn-lt"/>
                <a:ea typeface="Open Sans" pitchFamily="34" charset="0"/>
                <a:cs typeface="Open Sans" pitchFamily="34" charset="0"/>
              </a:rPr>
              <a:t>Our dedicated staff of customer service agents are available to assist you, Monday through Friday, between the hours of 5:00 am and 5:00 pm (PST).  You can reach our customer service at </a:t>
            </a:r>
            <a:r>
              <a:rPr lang="en-US" sz="2000" b="1" dirty="0">
                <a:solidFill>
                  <a:srgbClr val="5A5B5D"/>
                </a:solidFill>
                <a:latin typeface="+mn-lt"/>
                <a:ea typeface="Open Sans" pitchFamily="34" charset="0"/>
                <a:cs typeface="Open Sans" pitchFamily="34" charset="0"/>
              </a:rPr>
              <a:t>(425) 452-3500 </a:t>
            </a:r>
            <a:r>
              <a:rPr lang="en-US" sz="2000" dirty="0">
                <a:solidFill>
                  <a:srgbClr val="5A5B5D"/>
                </a:solidFill>
                <a:latin typeface="+mn-lt"/>
                <a:ea typeface="Open Sans" pitchFamily="34" charset="0"/>
                <a:cs typeface="Open Sans" pitchFamily="34" charset="0"/>
              </a:rPr>
              <a:t>or toll-free at </a:t>
            </a:r>
            <a:r>
              <a:rPr lang="en-US" sz="2000" b="1" dirty="0">
                <a:solidFill>
                  <a:srgbClr val="5A5B5D"/>
                </a:solidFill>
                <a:latin typeface="+mn-lt"/>
                <a:ea typeface="Open Sans" pitchFamily="34" charset="0"/>
                <a:cs typeface="Open Sans" pitchFamily="34" charset="0"/>
              </a:rPr>
              <a:t>(800) 669-3539.  </a:t>
            </a:r>
          </a:p>
          <a:p>
            <a:pPr marL="0" indent="0">
              <a:lnSpc>
                <a:spcPct val="100000"/>
              </a:lnSpc>
              <a:spcBef>
                <a:spcPts val="0"/>
              </a:spcBef>
              <a:buNone/>
              <a:defRPr/>
            </a:pPr>
            <a:endParaRPr lang="en-US" sz="2000" dirty="0">
              <a:solidFill>
                <a:srgbClr val="5A5B5D"/>
              </a:solidFill>
              <a:latin typeface="+mn-lt"/>
              <a:ea typeface="Open Sans" pitchFamily="34" charset="0"/>
              <a:cs typeface="Open Sans" pitchFamily="34" charset="0"/>
            </a:endParaRPr>
          </a:p>
          <a:p>
            <a:pPr marL="0" indent="0">
              <a:lnSpc>
                <a:spcPct val="100000"/>
              </a:lnSpc>
              <a:spcBef>
                <a:spcPts val="0"/>
              </a:spcBef>
              <a:buNone/>
              <a:defRPr/>
            </a:pPr>
            <a:r>
              <a:rPr lang="en-US" sz="2000" dirty="0">
                <a:solidFill>
                  <a:srgbClr val="5A5B5D"/>
                </a:solidFill>
                <a:latin typeface="+mn-lt"/>
                <a:ea typeface="Open Sans" pitchFamily="34" charset="0"/>
                <a:cs typeface="Open Sans" pitchFamily="34" charset="0"/>
              </a:rPr>
              <a:t>If email is more convenient, customer service can also be reached at  </a:t>
            </a:r>
            <a:r>
              <a:rPr lang="en-US" sz="2000" b="1" dirty="0">
                <a:solidFill>
                  <a:srgbClr val="5A5B5D"/>
                </a:solidFill>
                <a:latin typeface="+mn-lt"/>
                <a:ea typeface="Open Sans" pitchFamily="34" charset="0"/>
                <a:cs typeface="Open Sans" pitchFamily="34" charset="0"/>
              </a:rPr>
              <a:t>customerservice@naviabenefits.com</a:t>
            </a:r>
            <a:r>
              <a:rPr lang="en-US" sz="2000" dirty="0">
                <a:solidFill>
                  <a:srgbClr val="5A5B5D"/>
                </a:solidFill>
                <a:latin typeface="+mn-lt"/>
                <a:ea typeface="Open Sans" pitchFamily="34" charset="0"/>
                <a:cs typeface="Open Sans" pitchFamily="34" charset="0"/>
              </a:rPr>
              <a:t>.</a:t>
            </a:r>
            <a:endParaRPr lang="en-US" sz="2000" b="1" dirty="0">
              <a:solidFill>
                <a:srgbClr val="5A5B5D"/>
              </a:solidFill>
              <a:latin typeface="+mn-lt"/>
              <a:ea typeface="Open Sans" pitchFamily="34" charset="0"/>
              <a:cs typeface="Open Sans" pitchFamily="34" charset="0"/>
            </a:endParaRPr>
          </a:p>
        </p:txBody>
      </p:sp>
    </p:spTree>
    <p:extLst>
      <p:ext uri="{BB962C8B-B14F-4D97-AF65-F5344CB8AC3E}">
        <p14:creationId xmlns:p14="http://schemas.microsoft.com/office/powerpoint/2010/main" val="146188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831" y="1327662"/>
            <a:ext cx="12203877" cy="5438898"/>
          </a:xfrm>
          <a:prstGeom prst="rect">
            <a:avLst/>
          </a:prstGeom>
          <a:solidFill>
            <a:srgbClr val="EDE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13" descr="M:\SalesMarketing\BrandAssets\Logo\png\300-rgb\_fullcolor-gradient\for dark background\navia-logo-final-all_gradient-fullcolor-mark-type-tag-for-dark-b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1" y="91440"/>
            <a:ext cx="2784975" cy="914400"/>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8"/>
          <p:cNvSpPr txBox="1">
            <a:spLocks/>
          </p:cNvSpPr>
          <p:nvPr/>
        </p:nvSpPr>
        <p:spPr>
          <a:xfrm>
            <a:off x="1607920" y="-119075"/>
            <a:ext cx="10515600" cy="1325563"/>
          </a:xfrm>
          <a:prstGeom prst="rect">
            <a:avLst/>
          </a:prstGeom>
        </p:spPr>
        <p:txBody>
          <a:bodyPr anchor="b"/>
          <a:lstStyle>
            <a:lvl1pPr algn="l" defTabSz="914400" rtl="0" eaLnBrk="1" latinLnBrk="0" hangingPunct="1">
              <a:lnSpc>
                <a:spcPct val="90000"/>
              </a:lnSpc>
              <a:spcBef>
                <a:spcPct val="0"/>
              </a:spcBef>
              <a:buNone/>
              <a:defRPr sz="4400" kern="1200">
                <a:solidFill>
                  <a:schemeClr val="tx1"/>
                </a:solidFill>
                <a:latin typeface="Open Sans"/>
                <a:ea typeface="+mj-ea"/>
                <a:cs typeface="Segoe UI Light" panose="020B05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prstClr val="black"/>
              </a:solidFill>
              <a:latin typeface="Calibri"/>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Calibri"/>
                <a:ea typeface="+mn-ea"/>
                <a:cs typeface="+mn-cs"/>
              </a:rPr>
              <a:t>Navia Benefits offered by Rimini Street for 2025</a:t>
            </a:r>
            <a:r>
              <a:rPr lang="en-US" sz="4000" dirty="0">
                <a:solidFill>
                  <a:srgbClr val="EDE8E2"/>
                </a:solidFill>
                <a:latin typeface="+mn-lt"/>
              </a:rPr>
              <a:t>?</a:t>
            </a:r>
          </a:p>
        </p:txBody>
      </p:sp>
      <p:sp>
        <p:nvSpPr>
          <p:cNvPr id="16" name="Content Placeholder 9"/>
          <p:cNvSpPr txBox="1">
            <a:spLocks/>
          </p:cNvSpPr>
          <p:nvPr/>
        </p:nvSpPr>
        <p:spPr>
          <a:xfrm>
            <a:off x="1804374" y="2024404"/>
            <a:ext cx="7669711" cy="337279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Hairline" panose="000003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Hairline" panose="000003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Hairline" panose="000003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Hairline" panose="000003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Hairline" panose="000003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AB2328"/>
                </a:solidFill>
                <a:latin typeface="+mn-lt"/>
                <a:ea typeface="Open Sans" pitchFamily="34" charset="0"/>
                <a:cs typeface="Open Sans" pitchFamily="34" charset="0"/>
              </a:rPr>
              <a:t>Sec. 125 FSAs</a:t>
            </a:r>
          </a:p>
          <a:p>
            <a:pPr>
              <a:buFont typeface="Wingdings" panose="05000000000000000000" pitchFamily="2" charset="2"/>
              <a:buChar char="Ø"/>
            </a:pPr>
            <a:r>
              <a:rPr lang="en-US" sz="2400" dirty="0">
                <a:solidFill>
                  <a:srgbClr val="5A5B5D"/>
                </a:solidFill>
                <a:latin typeface="+mn-lt"/>
                <a:ea typeface="Open Sans" pitchFamily="34" charset="0"/>
                <a:cs typeface="Open Sans" pitchFamily="34" charset="0"/>
              </a:rPr>
              <a:t>Health Care FSA (HCFSA)</a:t>
            </a:r>
          </a:p>
          <a:p>
            <a:pPr>
              <a:buFont typeface="Wingdings" panose="05000000000000000000" pitchFamily="2" charset="2"/>
              <a:buChar char="Ø"/>
            </a:pPr>
            <a:r>
              <a:rPr lang="en-US" sz="2400" dirty="0">
                <a:solidFill>
                  <a:srgbClr val="5A5B5D"/>
                </a:solidFill>
                <a:latin typeface="+mn-lt"/>
                <a:ea typeface="Open Sans" pitchFamily="34" charset="0"/>
                <a:cs typeface="Open Sans" pitchFamily="34" charset="0"/>
              </a:rPr>
              <a:t>Day Care FSA (DCFSA)</a:t>
            </a:r>
          </a:p>
          <a:p>
            <a:pPr>
              <a:buFont typeface="Wingdings" panose="05000000000000000000" pitchFamily="2" charset="2"/>
              <a:buChar char="Ø"/>
            </a:pPr>
            <a:r>
              <a:rPr lang="en-US" sz="2400" dirty="0">
                <a:solidFill>
                  <a:srgbClr val="5A5B5D"/>
                </a:solidFill>
                <a:latin typeface="+mn-lt"/>
                <a:ea typeface="Open Sans" pitchFamily="34" charset="0"/>
                <a:cs typeface="Open Sans" pitchFamily="34" charset="0"/>
              </a:rPr>
              <a:t>Limited Health Care FSA (LHCFSA)</a:t>
            </a:r>
          </a:p>
          <a:p>
            <a:pPr marL="0" indent="0">
              <a:buNone/>
            </a:pPr>
            <a:endParaRPr lang="en-US" sz="1600" b="1" dirty="0">
              <a:solidFill>
                <a:srgbClr val="AB2328"/>
              </a:solidFill>
              <a:latin typeface="+mn-lt"/>
              <a:ea typeface="Open Sans" pitchFamily="34" charset="0"/>
              <a:cs typeface="Open Sans" pitchFamily="34" charset="0"/>
            </a:endParaRPr>
          </a:p>
        </p:txBody>
      </p:sp>
    </p:spTree>
    <p:extLst>
      <p:ext uri="{BB962C8B-B14F-4D97-AF65-F5344CB8AC3E}">
        <p14:creationId xmlns:p14="http://schemas.microsoft.com/office/powerpoint/2010/main" val="1310555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8" y="1199409"/>
            <a:ext cx="12203877" cy="5438898"/>
          </a:xfrm>
          <a:prstGeom prst="rect">
            <a:avLst/>
          </a:prstGeom>
          <a:solidFill>
            <a:srgbClr val="EDE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3" descr="M:\SalesMarketing\BrandAssets\Logo\png\300-rgb\_fullcolor-gradient\for dark background\navia-logo-final-all_gradient-fullcolor-mark-type-tag-for-dark-b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1" y="91440"/>
            <a:ext cx="2784975" cy="914400"/>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8"/>
          <p:cNvSpPr txBox="1">
            <a:spLocks/>
          </p:cNvSpPr>
          <p:nvPr/>
        </p:nvSpPr>
        <p:spPr>
          <a:xfrm>
            <a:off x="1607920" y="-119075"/>
            <a:ext cx="10515600" cy="1325563"/>
          </a:xfrm>
          <a:prstGeom prst="rect">
            <a:avLst/>
          </a:prstGeom>
        </p:spPr>
        <p:txBody>
          <a:bodyPr anchor="b"/>
          <a:lstStyle>
            <a:lvl1pPr algn="l" defTabSz="914400" rtl="0" eaLnBrk="1" latinLnBrk="0" hangingPunct="1">
              <a:lnSpc>
                <a:spcPct val="90000"/>
              </a:lnSpc>
              <a:spcBef>
                <a:spcPct val="0"/>
              </a:spcBef>
              <a:buNone/>
              <a:defRPr sz="4400" kern="1200">
                <a:solidFill>
                  <a:schemeClr val="tx1"/>
                </a:solidFill>
                <a:latin typeface="Open Sans"/>
                <a:ea typeface="+mj-ea"/>
                <a:cs typeface="Segoe UI Light" panose="020B0502040204020203" pitchFamily="34" charset="0"/>
              </a:defRPr>
            </a:lvl1pPr>
          </a:lstStyle>
          <a:p>
            <a:pPr algn="r"/>
            <a:r>
              <a:rPr lang="en-US" sz="4000" dirty="0">
                <a:solidFill>
                  <a:srgbClr val="EDE8E2"/>
                </a:solidFill>
                <a:latin typeface="+mn-lt"/>
              </a:rPr>
              <a:t>What is Section 125?</a:t>
            </a:r>
          </a:p>
        </p:txBody>
      </p:sp>
      <p:sp>
        <p:nvSpPr>
          <p:cNvPr id="16" name="Content Placeholder 9"/>
          <p:cNvSpPr txBox="1">
            <a:spLocks/>
          </p:cNvSpPr>
          <p:nvPr/>
        </p:nvSpPr>
        <p:spPr>
          <a:xfrm>
            <a:off x="2173184" y="1582310"/>
            <a:ext cx="8281142" cy="454715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Hairline" panose="000003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Hairline" panose="000003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Hairline" panose="000003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Hairline" panose="000003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Hairline" panose="000003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US" sz="1800" b="0" i="0" dirty="0">
                <a:effectLst/>
                <a:latin typeface="+mj-lt"/>
              </a:rPr>
              <a:t>WHAT IS A SEC 125 FSA?</a:t>
            </a:r>
          </a:p>
          <a:p>
            <a:pPr marL="0" indent="0" algn="l" fontAlgn="base">
              <a:buNone/>
            </a:pPr>
            <a:endParaRPr lang="en-US" sz="1500" b="0" i="0" dirty="0">
              <a:effectLst/>
              <a:latin typeface="+mj-lt"/>
            </a:endParaRPr>
          </a:p>
          <a:p>
            <a:pPr marL="0" indent="0" algn="l" fontAlgn="base">
              <a:buNone/>
            </a:pPr>
            <a:r>
              <a:rPr lang="en-US" sz="1500" b="0" i="0" dirty="0">
                <a:effectLst/>
                <a:latin typeface="+mj-lt"/>
              </a:rPr>
              <a:t>Contributions/deductions are withheld from your paycheck on a pre-tax basis, thereby lowering taxable income, which means employees pay less in federal income tax and </a:t>
            </a:r>
            <a:r>
              <a:rPr lang="en-US" sz="1500" b="0" i="0" u="none" strike="noStrike" dirty="0">
                <a:effectLst/>
                <a:latin typeface="+mj-lt"/>
                <a:hlinkClick r:id="rId3">
                  <a:extLst>
                    <a:ext uri="{A12FA001-AC4F-418D-AE19-62706E023703}">
                      <ahyp:hlinkClr xmlns:ahyp="http://schemas.microsoft.com/office/drawing/2018/hyperlinkcolor" val="tx"/>
                    </a:ext>
                  </a:extLst>
                </a:hlinkClick>
              </a:rPr>
              <a:t>Medicare</a:t>
            </a:r>
            <a:r>
              <a:rPr lang="en-US" sz="1500" b="0" i="0" dirty="0">
                <a:effectLst/>
                <a:latin typeface="+mj-lt"/>
              </a:rPr>
              <a:t> and </a:t>
            </a:r>
            <a:r>
              <a:rPr lang="en-US" sz="1500" b="0" i="0" u="none" strike="noStrike" dirty="0">
                <a:effectLst/>
                <a:latin typeface="+mj-lt"/>
                <a:hlinkClick r:id="rId4">
                  <a:extLst>
                    <a:ext uri="{A12FA001-AC4F-418D-AE19-62706E023703}">
                      <ahyp:hlinkClr xmlns:ahyp="http://schemas.microsoft.com/office/drawing/2018/hyperlinkcolor" val="tx"/>
                    </a:ext>
                  </a:extLst>
                </a:hlinkClick>
              </a:rPr>
              <a:t>Social Security taxes</a:t>
            </a:r>
            <a:r>
              <a:rPr lang="en-US" sz="1500" b="0" i="0" dirty="0">
                <a:effectLst/>
                <a:latin typeface="+mj-lt"/>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500" b="0" i="0" u="none" strike="noStrike" kern="1200" cap="none" spc="0" normalizeH="0" baseline="0" noProof="0" dirty="0">
              <a:ln>
                <a:noFill/>
              </a:ln>
              <a:effectLst/>
              <a:uLnTx/>
              <a:uFillTx/>
              <a:latin typeface="+mj-lt"/>
              <a:ea typeface="Open Sans" pitchFamily="34" charset="0"/>
              <a:cs typeface="Open Sans"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a:ln>
                  <a:noFill/>
                </a:ln>
                <a:effectLst/>
                <a:uLnTx/>
                <a:uFillTx/>
                <a:latin typeface="+mj-lt"/>
                <a:ea typeface="Open Sans" pitchFamily="34" charset="0"/>
                <a:cs typeface="Open Sans" pitchFamily="34" charset="0"/>
              </a:rPr>
              <a:t>All monies deducted pre-tax are exempt from Federal Income Tax (FIT), FICA and even some state income taxes.  This can result in savings of 30 - 40%</a:t>
            </a:r>
          </a:p>
          <a:p>
            <a:pPr marL="0" indent="0">
              <a:buFont typeface="Arial" panose="020B0604020202020204" pitchFamily="34" charset="0"/>
              <a:buNone/>
            </a:pPr>
            <a:endParaRPr lang="en-US" sz="1500" i="1" dirty="0">
              <a:solidFill>
                <a:srgbClr val="AB2328"/>
              </a:solidFill>
              <a:latin typeface="+mj-lt"/>
              <a:ea typeface="Open Sans" pitchFamily="34" charset="0"/>
              <a:cs typeface="Open Sans" pitchFamily="34" charset="0"/>
            </a:endParaRPr>
          </a:p>
          <a:p>
            <a:pPr marL="0" indent="0" algn="ctr">
              <a:buFont typeface="Arial" panose="020B0604020202020204" pitchFamily="34" charset="0"/>
              <a:buNone/>
            </a:pPr>
            <a:r>
              <a:rPr lang="en-US" sz="1800" b="1" i="1" dirty="0">
                <a:solidFill>
                  <a:srgbClr val="AB2328"/>
                </a:solidFill>
                <a:latin typeface="+mj-lt"/>
                <a:ea typeface="Open Sans" pitchFamily="34" charset="0"/>
                <a:cs typeface="Open Sans" pitchFamily="34" charset="0"/>
              </a:rPr>
              <a:t>When you use your FSA to pay for eligible expenses you get to pay for expenses you were already going to incur and take home more of your paycheck!!</a:t>
            </a:r>
          </a:p>
        </p:txBody>
      </p:sp>
    </p:spTree>
    <p:extLst>
      <p:ext uri="{BB962C8B-B14F-4D97-AF65-F5344CB8AC3E}">
        <p14:creationId xmlns:p14="http://schemas.microsoft.com/office/powerpoint/2010/main" val="2549584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8" y="1199409"/>
            <a:ext cx="12203877" cy="5438898"/>
          </a:xfrm>
          <a:prstGeom prst="rect">
            <a:avLst/>
          </a:prstGeom>
          <a:solidFill>
            <a:srgbClr val="EDE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3" descr="M:\SalesMarketing\BrandAssets\Logo\png\300-rgb\_fullcolor-gradient\for dark background\navia-logo-final-all_gradient-fullcolor-mark-type-tag-for-dark-b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 y="91440"/>
            <a:ext cx="2784975" cy="9144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8"/>
          <p:cNvSpPr txBox="1">
            <a:spLocks/>
          </p:cNvSpPr>
          <p:nvPr/>
        </p:nvSpPr>
        <p:spPr>
          <a:xfrm>
            <a:off x="1676399" y="-126154"/>
            <a:ext cx="10515600" cy="1325563"/>
          </a:xfrm>
          <a:prstGeom prst="rect">
            <a:avLst/>
          </a:prstGeom>
        </p:spPr>
        <p:txBody>
          <a:bodyPr anchor="b"/>
          <a:lstStyle>
            <a:lvl1pPr algn="l" defTabSz="914400" rtl="0" eaLnBrk="1" latinLnBrk="0" hangingPunct="1">
              <a:lnSpc>
                <a:spcPct val="90000"/>
              </a:lnSpc>
              <a:spcBef>
                <a:spcPct val="0"/>
              </a:spcBef>
              <a:buNone/>
              <a:defRPr sz="4400" kern="1200">
                <a:solidFill>
                  <a:schemeClr val="tx1"/>
                </a:solidFill>
                <a:latin typeface="Open Sans"/>
                <a:ea typeface="+mj-ea"/>
                <a:cs typeface="Segoe UI Light" panose="020B0502040204020203" pitchFamily="34" charset="0"/>
              </a:defRPr>
            </a:lvl1pPr>
          </a:lstStyle>
          <a:p>
            <a:pPr algn="r"/>
            <a:r>
              <a:rPr lang="en-US" sz="4000" dirty="0">
                <a:solidFill>
                  <a:srgbClr val="EDE8E2"/>
                </a:solidFill>
                <a:latin typeface="+mn-lt"/>
              </a:rPr>
              <a:t>Health Care FSA (HCFSA)</a:t>
            </a:r>
          </a:p>
        </p:txBody>
      </p:sp>
      <p:sp>
        <p:nvSpPr>
          <p:cNvPr id="8" name="Content Placeholder 9"/>
          <p:cNvSpPr txBox="1">
            <a:spLocks/>
          </p:cNvSpPr>
          <p:nvPr/>
        </p:nvSpPr>
        <p:spPr>
          <a:xfrm>
            <a:off x="176683" y="1314297"/>
            <a:ext cx="9286504" cy="211470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Hairline" panose="000003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Hairline" panose="000003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Hairline" panose="000003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Hairline" panose="000003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Hairline" panose="000003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rgbClr val="5A5B5D"/>
                </a:solidFill>
                <a:latin typeface="+mn-lt"/>
                <a:ea typeface="Open Sans" pitchFamily="34" charset="0"/>
                <a:cs typeface="Open Sans" pitchFamily="34" charset="0"/>
              </a:rPr>
              <a:t>This benefit is used to pay for eligible out-of-pocket expenses that are medically necessary.  The health care FSA is a </a:t>
            </a:r>
            <a:r>
              <a:rPr lang="en-US" sz="2000" b="1" dirty="0">
                <a:solidFill>
                  <a:srgbClr val="AB2328"/>
                </a:solidFill>
                <a:latin typeface="+mn-lt"/>
                <a:ea typeface="Open Sans" pitchFamily="34" charset="0"/>
                <a:cs typeface="Open Sans" pitchFamily="34" charset="0"/>
              </a:rPr>
              <a:t>pre-funded</a:t>
            </a:r>
            <a:r>
              <a:rPr lang="en-US" sz="2000" dirty="0">
                <a:solidFill>
                  <a:srgbClr val="5A5B5D"/>
                </a:solidFill>
                <a:latin typeface="+mn-lt"/>
                <a:ea typeface="Open Sans" pitchFamily="34" charset="0"/>
                <a:cs typeface="Open Sans" pitchFamily="34" charset="0"/>
              </a:rPr>
              <a:t>. You have access to the full  annual election amount at the beginning of the plan year.</a:t>
            </a:r>
          </a:p>
          <a:p>
            <a:pPr marL="0" indent="0">
              <a:buNone/>
            </a:pPr>
            <a:endParaRPr lang="en-US" sz="400" dirty="0">
              <a:solidFill>
                <a:srgbClr val="5A5B5D"/>
              </a:solidFill>
              <a:latin typeface="+mn-lt"/>
              <a:ea typeface="Open Sans" pitchFamily="34" charset="0"/>
              <a:cs typeface="Open Sans" pitchFamily="34" charset="0"/>
            </a:endParaRPr>
          </a:p>
          <a:p>
            <a:pPr marL="0" indent="0">
              <a:buNone/>
            </a:pPr>
            <a:r>
              <a:rPr lang="en-US" sz="2000" dirty="0">
                <a:solidFill>
                  <a:srgbClr val="5A5B5D"/>
                </a:solidFill>
                <a:latin typeface="+mn-lt"/>
                <a:ea typeface="Open Sans" pitchFamily="34" charset="0"/>
                <a:cs typeface="Open Sans" pitchFamily="34" charset="0"/>
              </a:rPr>
              <a:t>Unlike insurance benefits, the health care FSA covers you and your </a:t>
            </a:r>
            <a:r>
              <a:rPr lang="en-US" sz="2000" b="1" dirty="0">
                <a:solidFill>
                  <a:srgbClr val="5A5B5D"/>
                </a:solidFill>
                <a:latin typeface="+mn-lt"/>
                <a:ea typeface="Open Sans" pitchFamily="34" charset="0"/>
                <a:cs typeface="Open Sans" pitchFamily="34" charset="0"/>
              </a:rPr>
              <a:t>tax </a:t>
            </a:r>
            <a:r>
              <a:rPr lang="en-US" sz="2000" dirty="0">
                <a:solidFill>
                  <a:srgbClr val="5A5B5D"/>
                </a:solidFill>
                <a:latin typeface="+mn-lt"/>
                <a:ea typeface="Open Sans" pitchFamily="34" charset="0"/>
                <a:cs typeface="Open Sans" pitchFamily="34" charset="0"/>
              </a:rPr>
              <a:t>dependents even if you are not covered under your employer’s benefit plans.</a:t>
            </a:r>
          </a:p>
          <a:p>
            <a:pPr marL="0" indent="0">
              <a:buNone/>
            </a:pPr>
            <a:endParaRPr lang="en-US" sz="2000" dirty="0">
              <a:solidFill>
                <a:srgbClr val="AB2328"/>
              </a:solidFill>
              <a:latin typeface="+mn-lt"/>
              <a:ea typeface="Open Sans" pitchFamily="34" charset="0"/>
              <a:cs typeface="Open Sans" pitchFamily="34" charset="0"/>
            </a:endParaRPr>
          </a:p>
          <a:p>
            <a:pPr marL="0" indent="0">
              <a:buNone/>
            </a:pPr>
            <a:endParaRPr lang="en-US" sz="2000" dirty="0">
              <a:solidFill>
                <a:srgbClr val="5A5B5D"/>
              </a:solidFill>
              <a:latin typeface="+mn-lt"/>
              <a:ea typeface="Open Sans" pitchFamily="34" charset="0"/>
              <a:cs typeface="Open Sans" pitchFamily="34" charset="0"/>
            </a:endParaRPr>
          </a:p>
          <a:p>
            <a:pPr marL="0" indent="0">
              <a:buFont typeface="Arial" panose="020B0604020202020204" pitchFamily="34" charset="0"/>
              <a:buNone/>
            </a:pPr>
            <a:endParaRPr lang="en-US" sz="2000" dirty="0">
              <a:solidFill>
                <a:srgbClr val="5A5B5D"/>
              </a:solidFill>
              <a:latin typeface="+mn-lt"/>
              <a:ea typeface="Open Sans" pitchFamily="34" charset="0"/>
              <a:cs typeface="Open Sans" pitchFamily="34" charset="0"/>
            </a:endParaRPr>
          </a:p>
        </p:txBody>
      </p:sp>
      <p:pic>
        <p:nvPicPr>
          <p:cNvPr id="4" name="Picture 3">
            <a:extLst>
              <a:ext uri="{FF2B5EF4-FFF2-40B4-BE49-F238E27FC236}">
                <a16:creationId xmlns:a16="http://schemas.microsoft.com/office/drawing/2014/main" id="{1114258A-A390-74E1-E423-8C7FD513046D}"/>
              </a:ext>
            </a:extLst>
          </p:cNvPr>
          <p:cNvPicPr>
            <a:picLocks noChangeAspect="1"/>
          </p:cNvPicPr>
          <p:nvPr/>
        </p:nvPicPr>
        <p:blipFill>
          <a:blip r:embed="rId3"/>
          <a:stretch>
            <a:fillRect/>
          </a:stretch>
        </p:blipFill>
        <p:spPr>
          <a:xfrm>
            <a:off x="4091925" y="3082289"/>
            <a:ext cx="7923392" cy="3344547"/>
          </a:xfrm>
          <a:prstGeom prst="rect">
            <a:avLst/>
          </a:prstGeom>
        </p:spPr>
      </p:pic>
    </p:spTree>
    <p:extLst>
      <p:ext uri="{BB962C8B-B14F-4D97-AF65-F5344CB8AC3E}">
        <p14:creationId xmlns:p14="http://schemas.microsoft.com/office/powerpoint/2010/main" val="749434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8" y="1199409"/>
            <a:ext cx="12203877" cy="5438898"/>
          </a:xfrm>
          <a:prstGeom prst="rect">
            <a:avLst/>
          </a:prstGeom>
          <a:solidFill>
            <a:srgbClr val="EDE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3" descr="M:\SalesMarketing\BrandAssets\Logo\png\300-rgb\_fullcolor-gradient\for dark background\navia-logo-final-all_gradient-fullcolor-mark-type-tag-for-dark-b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1" y="91440"/>
            <a:ext cx="2784975" cy="914400"/>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8"/>
          <p:cNvSpPr txBox="1">
            <a:spLocks/>
          </p:cNvSpPr>
          <p:nvPr/>
        </p:nvSpPr>
        <p:spPr>
          <a:xfrm>
            <a:off x="1676399" y="-126154"/>
            <a:ext cx="10515600" cy="1325563"/>
          </a:xfrm>
          <a:prstGeom prst="rect">
            <a:avLst/>
          </a:prstGeom>
        </p:spPr>
        <p:txBody>
          <a:bodyPr anchor="b"/>
          <a:lstStyle>
            <a:lvl1pPr algn="l" defTabSz="914400" rtl="0" eaLnBrk="1" latinLnBrk="0" hangingPunct="1">
              <a:lnSpc>
                <a:spcPct val="90000"/>
              </a:lnSpc>
              <a:spcBef>
                <a:spcPct val="0"/>
              </a:spcBef>
              <a:buNone/>
              <a:defRPr sz="4400" kern="1200">
                <a:solidFill>
                  <a:schemeClr val="tx1"/>
                </a:solidFill>
                <a:latin typeface="Open Sans"/>
                <a:ea typeface="+mj-ea"/>
                <a:cs typeface="Segoe UI Light" panose="020B0502040204020203" pitchFamily="34" charset="0"/>
              </a:defRPr>
            </a:lvl1pPr>
          </a:lstStyle>
          <a:p>
            <a:pPr algn="r"/>
            <a:r>
              <a:rPr lang="en-US" sz="4000" dirty="0">
                <a:solidFill>
                  <a:srgbClr val="EDE8E2"/>
                </a:solidFill>
                <a:latin typeface="+mn-lt"/>
              </a:rPr>
              <a:t>HCFSA Eligible Expenses</a:t>
            </a:r>
          </a:p>
        </p:txBody>
      </p:sp>
      <p:sp>
        <p:nvSpPr>
          <p:cNvPr id="16" name="Content Placeholder 9"/>
          <p:cNvSpPr txBox="1">
            <a:spLocks/>
          </p:cNvSpPr>
          <p:nvPr/>
        </p:nvSpPr>
        <p:spPr>
          <a:xfrm>
            <a:off x="400577" y="2673541"/>
            <a:ext cx="7669711" cy="337279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Hairline" panose="000003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Hairline" panose="000003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Hairline" panose="000003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Hairline" panose="000003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Hairline" panose="000003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rgbClr val="AB2328"/>
                </a:solidFill>
                <a:latin typeface="+mn-lt"/>
                <a:ea typeface="Open Sans" pitchFamily="34" charset="0"/>
                <a:cs typeface="Open Sans" pitchFamily="34" charset="0"/>
              </a:rPr>
              <a:t>Under IRC Section 213(d), the expense must be to “treat a medical condition” to be considered eligible for reimbursement.  This includes common expenses such as:</a:t>
            </a:r>
          </a:p>
          <a:p>
            <a:pPr lvl="1">
              <a:spcAft>
                <a:spcPts val="600"/>
              </a:spcAft>
            </a:pPr>
            <a:r>
              <a:rPr lang="en-US" sz="2000" dirty="0">
                <a:solidFill>
                  <a:srgbClr val="5A5B5D"/>
                </a:solidFill>
                <a:latin typeface="+mn-lt"/>
                <a:ea typeface="Open Sans" pitchFamily="34" charset="0"/>
                <a:cs typeface="Open Sans" pitchFamily="34" charset="0"/>
              </a:rPr>
              <a:t>Copayments, prescriptions, deductible and coinsurance amounts</a:t>
            </a:r>
          </a:p>
          <a:p>
            <a:pPr lvl="1">
              <a:spcAft>
                <a:spcPts val="600"/>
              </a:spcAft>
            </a:pPr>
            <a:r>
              <a:rPr lang="en-US" sz="2000" dirty="0">
                <a:solidFill>
                  <a:srgbClr val="5A5B5D"/>
                </a:solidFill>
                <a:latin typeface="+mn-lt"/>
                <a:ea typeface="Open Sans" pitchFamily="34" charset="0"/>
                <a:cs typeface="Open Sans" pitchFamily="34" charset="0"/>
              </a:rPr>
              <a:t>Dental and orthodontia expenses </a:t>
            </a:r>
          </a:p>
          <a:p>
            <a:pPr lvl="1">
              <a:spcAft>
                <a:spcPts val="600"/>
              </a:spcAft>
            </a:pPr>
            <a:r>
              <a:rPr lang="en-US" sz="2000" dirty="0">
                <a:solidFill>
                  <a:srgbClr val="5A5B5D"/>
                </a:solidFill>
                <a:latin typeface="+mn-lt"/>
                <a:ea typeface="Open Sans" pitchFamily="34" charset="0"/>
                <a:cs typeface="Open Sans" pitchFamily="34" charset="0"/>
              </a:rPr>
              <a:t>Vision expenses such as lenses, contacts, frames etc.</a:t>
            </a:r>
          </a:p>
          <a:p>
            <a:pPr lvl="1">
              <a:spcAft>
                <a:spcPts val="600"/>
              </a:spcAft>
            </a:pPr>
            <a:r>
              <a:rPr lang="en-US" sz="2000" dirty="0">
                <a:solidFill>
                  <a:srgbClr val="5A5B5D"/>
                </a:solidFill>
                <a:latin typeface="+mn-lt"/>
                <a:ea typeface="Open Sans" pitchFamily="34" charset="0"/>
                <a:cs typeface="Open Sans" pitchFamily="34" charset="0"/>
              </a:rPr>
              <a:t>Acupuncture, chiropractic, naturopathic doctors</a:t>
            </a:r>
          </a:p>
          <a:p>
            <a:pPr lvl="1">
              <a:spcAft>
                <a:spcPts val="600"/>
              </a:spcAft>
            </a:pPr>
            <a:r>
              <a:rPr lang="en-US" sz="2000" dirty="0">
                <a:solidFill>
                  <a:srgbClr val="5A5B5D"/>
                </a:solidFill>
                <a:latin typeface="+mn-lt"/>
                <a:ea typeface="Open Sans" pitchFamily="34" charset="0"/>
                <a:cs typeface="Open Sans" pitchFamily="34" charset="0"/>
              </a:rPr>
              <a:t>Over-the-counter medicines</a:t>
            </a:r>
          </a:p>
        </p:txBody>
      </p:sp>
      <p:pic>
        <p:nvPicPr>
          <p:cNvPr id="8" name="Picture 7" descr="C:\Documents and Settings\hcrist\Desktop\desktop\Working Projects\web video\FSA Video\iStock_000006478942Small.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052389" y="2855119"/>
            <a:ext cx="2268869" cy="3184094"/>
          </a:xfrm>
          <a:prstGeom prst="rect">
            <a:avLst/>
          </a:prstGeom>
          <a:noFill/>
        </p:spPr>
      </p:pic>
      <p:pic>
        <p:nvPicPr>
          <p:cNvPr id="9" name="Picture 8" descr="C:\Documents and Settings\hcrist\Desktop\desktop\Working Projects\web video\FSA Video\iStock_000005234548XSmall.jpg"/>
          <p:cNvPicPr>
            <a:picLocks noChangeAspect="1" noChangeArrowheads="1"/>
          </p:cNvPicPr>
          <p:nvPr/>
        </p:nvPicPr>
        <p:blipFill>
          <a:blip r:embed="rId4" cstate="print">
            <a:clrChange>
              <a:clrFrom>
                <a:srgbClr val="FEFFFA"/>
              </a:clrFrom>
              <a:clrTo>
                <a:srgbClr val="FEFFFA">
                  <a:alpha val="0"/>
                </a:srgbClr>
              </a:clrTo>
            </a:clrChange>
          </a:blip>
          <a:srcRect/>
          <a:stretch>
            <a:fillRect/>
          </a:stretch>
        </p:blipFill>
        <p:spPr bwMode="auto">
          <a:xfrm>
            <a:off x="10085602" y="4741881"/>
            <a:ext cx="2718359" cy="1804245"/>
          </a:xfrm>
          <a:prstGeom prst="rect">
            <a:avLst/>
          </a:prstGeom>
          <a:noFill/>
        </p:spPr>
      </p:pic>
    </p:spTree>
    <p:extLst>
      <p:ext uri="{BB962C8B-B14F-4D97-AF65-F5344CB8AC3E}">
        <p14:creationId xmlns:p14="http://schemas.microsoft.com/office/powerpoint/2010/main" val="1300240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8" y="1199409"/>
            <a:ext cx="12203877" cy="5438898"/>
          </a:xfrm>
          <a:prstGeom prst="rect">
            <a:avLst/>
          </a:prstGeom>
          <a:solidFill>
            <a:srgbClr val="EDE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3" descr="M:\SalesMarketing\BrandAssets\Logo\png\300-rgb\_fullcolor-gradient\for dark background\navia-logo-final-all_gradient-fullcolor-mark-type-tag-for-dark-b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 y="91440"/>
            <a:ext cx="2784975" cy="914400"/>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8"/>
          <p:cNvSpPr txBox="1">
            <a:spLocks/>
          </p:cNvSpPr>
          <p:nvPr/>
        </p:nvSpPr>
        <p:spPr>
          <a:xfrm>
            <a:off x="1676400" y="-126154"/>
            <a:ext cx="10515600" cy="1325563"/>
          </a:xfrm>
          <a:prstGeom prst="rect">
            <a:avLst/>
          </a:prstGeom>
        </p:spPr>
        <p:txBody>
          <a:bodyPr anchor="b"/>
          <a:lstStyle>
            <a:lvl1pPr algn="l" defTabSz="914400" rtl="0" eaLnBrk="1" latinLnBrk="0" hangingPunct="1">
              <a:lnSpc>
                <a:spcPct val="90000"/>
              </a:lnSpc>
              <a:spcBef>
                <a:spcPct val="0"/>
              </a:spcBef>
              <a:buNone/>
              <a:defRPr sz="4400" kern="1200">
                <a:solidFill>
                  <a:schemeClr val="tx1"/>
                </a:solidFill>
                <a:latin typeface="Open Sans"/>
                <a:ea typeface="+mj-ea"/>
                <a:cs typeface="Segoe UI Light" panose="020B0502040204020203" pitchFamily="34" charset="0"/>
              </a:defRPr>
            </a:lvl1pPr>
          </a:lstStyle>
          <a:p>
            <a:pPr algn="r"/>
            <a:r>
              <a:rPr lang="en-US" sz="4000" dirty="0">
                <a:solidFill>
                  <a:srgbClr val="EDE8E2"/>
                </a:solidFill>
                <a:latin typeface="+mn-lt"/>
              </a:rPr>
              <a:t>Health Care FSA Ineligible Items</a:t>
            </a:r>
          </a:p>
        </p:txBody>
      </p:sp>
      <p:sp>
        <p:nvSpPr>
          <p:cNvPr id="16" name="Content Placeholder 9"/>
          <p:cNvSpPr txBox="1">
            <a:spLocks/>
          </p:cNvSpPr>
          <p:nvPr/>
        </p:nvSpPr>
        <p:spPr>
          <a:xfrm>
            <a:off x="2255204" y="1853698"/>
            <a:ext cx="7669711" cy="337279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Hairline" panose="000003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Hairline" panose="000003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Hairline" panose="000003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Hairline" panose="000003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Hairline" panose="000003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ct val="40000"/>
              </a:spcBef>
              <a:buSzPct val="100000"/>
              <a:buNone/>
            </a:pPr>
            <a:r>
              <a:rPr lang="en-US" sz="2000" dirty="0">
                <a:solidFill>
                  <a:srgbClr val="5A5B5D"/>
                </a:solidFill>
                <a:latin typeface="+mn-lt"/>
                <a:ea typeface="Open Sans" pitchFamily="34" charset="0"/>
                <a:cs typeface="Open Sans" pitchFamily="34" charset="0"/>
              </a:rPr>
              <a:t>Ineligible expenses include those that are considered hygienic or cosmetic in nature or those that are not treating a medical condition.  Some common examples include:</a:t>
            </a:r>
          </a:p>
          <a:p>
            <a:pPr lvl="1">
              <a:lnSpc>
                <a:spcPct val="100000"/>
              </a:lnSpc>
              <a:spcBef>
                <a:spcPct val="40000"/>
              </a:spcBef>
              <a:buSzPct val="100000"/>
            </a:pPr>
            <a:r>
              <a:rPr lang="en-US" sz="2000" dirty="0">
                <a:solidFill>
                  <a:srgbClr val="5A5B5D"/>
                </a:solidFill>
                <a:latin typeface="+mn-lt"/>
                <a:ea typeface="Open Sans" pitchFamily="34" charset="0"/>
                <a:cs typeface="Open Sans" pitchFamily="34" charset="0"/>
              </a:rPr>
              <a:t>Cosmetic surgery, gym memberships, naturopathic medicines</a:t>
            </a:r>
          </a:p>
          <a:p>
            <a:pPr lvl="1">
              <a:lnSpc>
                <a:spcPct val="100000"/>
              </a:lnSpc>
              <a:spcBef>
                <a:spcPct val="40000"/>
              </a:spcBef>
              <a:buSzPct val="100000"/>
            </a:pPr>
            <a:r>
              <a:rPr lang="en-US" sz="2000" dirty="0">
                <a:solidFill>
                  <a:srgbClr val="5A5B5D"/>
                </a:solidFill>
                <a:latin typeface="+mn-lt"/>
                <a:ea typeface="Open Sans" pitchFamily="34" charset="0"/>
                <a:cs typeface="Open Sans" pitchFamily="34" charset="0"/>
              </a:rPr>
              <a:t>Teeth whitening, veneers, Sonicare toothbrushes</a:t>
            </a:r>
          </a:p>
          <a:p>
            <a:pPr lvl="1">
              <a:lnSpc>
                <a:spcPct val="100000"/>
              </a:lnSpc>
              <a:spcBef>
                <a:spcPct val="40000"/>
              </a:spcBef>
              <a:buSzPct val="100000"/>
            </a:pPr>
            <a:endParaRPr lang="en-US" sz="2000" dirty="0">
              <a:solidFill>
                <a:srgbClr val="5A5B5D"/>
              </a:solidFill>
              <a:latin typeface="+mn-lt"/>
              <a:ea typeface="Open Sans" pitchFamily="34" charset="0"/>
              <a:cs typeface="Open Sans" pitchFamily="34" charset="0"/>
            </a:endParaRPr>
          </a:p>
          <a:p>
            <a:pPr marL="0" indent="0">
              <a:lnSpc>
                <a:spcPct val="100000"/>
              </a:lnSpc>
              <a:spcBef>
                <a:spcPct val="40000"/>
              </a:spcBef>
              <a:buSzPct val="100000"/>
              <a:buNone/>
            </a:pPr>
            <a:r>
              <a:rPr lang="en-US" sz="2000" i="1" dirty="0">
                <a:solidFill>
                  <a:srgbClr val="AB2328"/>
                </a:solidFill>
                <a:latin typeface="+mn-lt"/>
                <a:ea typeface="Open Sans" pitchFamily="34" charset="0"/>
                <a:cs typeface="Open Sans" pitchFamily="34" charset="0"/>
              </a:rPr>
              <a:t>Visit our web-site at www.naviabenefits.com for an extensive list of eligible and ineligible expenses.</a:t>
            </a:r>
          </a:p>
        </p:txBody>
      </p:sp>
    </p:spTree>
    <p:extLst>
      <p:ext uri="{BB962C8B-B14F-4D97-AF65-F5344CB8AC3E}">
        <p14:creationId xmlns:p14="http://schemas.microsoft.com/office/powerpoint/2010/main" val="3157170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478" y="1199409"/>
            <a:ext cx="12203877" cy="5438898"/>
          </a:xfrm>
          <a:prstGeom prst="rect">
            <a:avLst/>
          </a:prstGeom>
          <a:solidFill>
            <a:srgbClr val="EDE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3" descr="M:\SalesMarketing\BrandAssets\Logo\png\300-rgb\_fullcolor-gradient\for dark background\navia-logo-final-all_gradient-fullcolor-mark-type-tag-for-dark-b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 y="91440"/>
            <a:ext cx="2784975" cy="914400"/>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8"/>
          <p:cNvSpPr txBox="1">
            <a:spLocks/>
          </p:cNvSpPr>
          <p:nvPr/>
        </p:nvSpPr>
        <p:spPr>
          <a:xfrm>
            <a:off x="1676400" y="-126154"/>
            <a:ext cx="10515600" cy="1325563"/>
          </a:xfrm>
          <a:prstGeom prst="rect">
            <a:avLst/>
          </a:prstGeom>
        </p:spPr>
        <p:txBody>
          <a:bodyPr anchor="b"/>
          <a:lstStyle>
            <a:lvl1pPr algn="l" defTabSz="914400" rtl="0" eaLnBrk="1" latinLnBrk="0" hangingPunct="1">
              <a:lnSpc>
                <a:spcPct val="90000"/>
              </a:lnSpc>
              <a:spcBef>
                <a:spcPct val="0"/>
              </a:spcBef>
              <a:buNone/>
              <a:defRPr sz="4400" kern="1200">
                <a:solidFill>
                  <a:schemeClr val="tx1"/>
                </a:solidFill>
                <a:latin typeface="Open Sans"/>
                <a:ea typeface="+mj-ea"/>
                <a:cs typeface="Segoe UI Light" panose="020B0502040204020203" pitchFamily="34" charset="0"/>
              </a:defRPr>
            </a:lvl1pPr>
          </a:lstStyle>
          <a:p>
            <a:pPr algn="r"/>
            <a:r>
              <a:rPr lang="en-US" sz="4000" dirty="0">
                <a:solidFill>
                  <a:srgbClr val="EDE8E2"/>
                </a:solidFill>
                <a:latin typeface="+mn-lt"/>
              </a:rPr>
              <a:t>Day Care FSA (DCFSA)</a:t>
            </a:r>
          </a:p>
        </p:txBody>
      </p:sp>
      <p:sp>
        <p:nvSpPr>
          <p:cNvPr id="16" name="Content Placeholder 9"/>
          <p:cNvSpPr txBox="1">
            <a:spLocks/>
          </p:cNvSpPr>
          <p:nvPr/>
        </p:nvSpPr>
        <p:spPr>
          <a:xfrm>
            <a:off x="518883" y="2232460"/>
            <a:ext cx="8941834" cy="337279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Hairline" panose="000003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Hairline" panose="000003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Hairline" panose="000003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Hairline" panose="000003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Hairline" panose="000003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None/>
            </a:pPr>
            <a:r>
              <a:rPr lang="en-US" sz="2000" dirty="0">
                <a:solidFill>
                  <a:srgbClr val="5A5B5D"/>
                </a:solidFill>
                <a:latin typeface="+mn-lt"/>
                <a:ea typeface="Open Sans" pitchFamily="34" charset="0"/>
                <a:cs typeface="Open Sans" pitchFamily="34" charset="0"/>
              </a:rPr>
              <a:t>Child care can be a large expenditure for many families.  The day care FSA provides some tax relief by allowing families to set aside pre-tax dollars to pay for qualifying expenses.  To qualify, the care must:</a:t>
            </a:r>
          </a:p>
          <a:p>
            <a:pPr lvl="1">
              <a:spcAft>
                <a:spcPts val="600"/>
              </a:spcAft>
            </a:pPr>
            <a:r>
              <a:rPr lang="en-US" sz="2000" dirty="0">
                <a:solidFill>
                  <a:srgbClr val="5A5B5D"/>
                </a:solidFill>
                <a:latin typeface="+mn-lt"/>
                <a:ea typeface="Open Sans" pitchFamily="34" charset="0"/>
                <a:cs typeface="Open Sans" pitchFamily="34" charset="0"/>
              </a:rPr>
              <a:t>Be for a dependent 12 and under (unless the dependent is physically or mentally impaired and cannot provide care for themselves, then no age limit)</a:t>
            </a:r>
          </a:p>
          <a:p>
            <a:pPr lvl="1">
              <a:spcAft>
                <a:spcPts val="600"/>
              </a:spcAft>
            </a:pPr>
            <a:r>
              <a:rPr lang="en-US" sz="2000" dirty="0">
                <a:solidFill>
                  <a:srgbClr val="5A5B5D"/>
                </a:solidFill>
                <a:latin typeface="+mn-lt"/>
                <a:ea typeface="Open Sans" pitchFamily="34" charset="0"/>
                <a:cs typeface="Open Sans" pitchFamily="34" charset="0"/>
              </a:rPr>
              <a:t>Enable you and your spouse to work, actively look for work or be a full time student</a:t>
            </a:r>
          </a:p>
          <a:p>
            <a:pPr lvl="1">
              <a:spcAft>
                <a:spcPts val="600"/>
              </a:spcAft>
            </a:pPr>
            <a:r>
              <a:rPr lang="en-US" sz="2000" dirty="0">
                <a:solidFill>
                  <a:srgbClr val="5A5B5D"/>
                </a:solidFill>
                <a:latin typeface="+mn-lt"/>
                <a:ea typeface="Open Sans" pitchFamily="34" charset="0"/>
                <a:cs typeface="Open Sans" pitchFamily="34" charset="0"/>
              </a:rPr>
              <a:t>Not be educational in nature (i.e. school tuition).</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1478" y="3237617"/>
            <a:ext cx="2029997" cy="1767704"/>
          </a:xfrm>
          <a:prstGeom prst="rect">
            <a:avLst/>
          </a:prstGeom>
          <a:effectLst>
            <a:softEdge rad="63500"/>
          </a:effectLst>
        </p:spPr>
      </p:pic>
    </p:spTree>
    <p:extLst>
      <p:ext uri="{BB962C8B-B14F-4D97-AF65-F5344CB8AC3E}">
        <p14:creationId xmlns:p14="http://schemas.microsoft.com/office/powerpoint/2010/main" val="2886336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8" y="1199409"/>
            <a:ext cx="12203877" cy="5438898"/>
          </a:xfrm>
          <a:prstGeom prst="rect">
            <a:avLst/>
          </a:prstGeom>
          <a:solidFill>
            <a:srgbClr val="EDE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3" descr="M:\SalesMarketing\BrandAssets\Logo\png\300-rgb\_fullcolor-gradient\for dark background\navia-logo-final-all_gradient-fullcolor-mark-type-tag-for-dark-b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 y="91440"/>
            <a:ext cx="2784975" cy="914400"/>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8"/>
          <p:cNvSpPr txBox="1">
            <a:spLocks/>
          </p:cNvSpPr>
          <p:nvPr/>
        </p:nvSpPr>
        <p:spPr>
          <a:xfrm>
            <a:off x="1676399" y="-126154"/>
            <a:ext cx="10515600" cy="1325563"/>
          </a:xfrm>
          <a:prstGeom prst="rect">
            <a:avLst/>
          </a:prstGeom>
        </p:spPr>
        <p:txBody>
          <a:bodyPr anchor="b"/>
          <a:lstStyle>
            <a:lvl1pPr algn="l" defTabSz="914400" rtl="0" eaLnBrk="1" latinLnBrk="0" hangingPunct="1">
              <a:lnSpc>
                <a:spcPct val="90000"/>
              </a:lnSpc>
              <a:spcBef>
                <a:spcPct val="0"/>
              </a:spcBef>
              <a:buNone/>
              <a:defRPr sz="4400" kern="1200">
                <a:solidFill>
                  <a:schemeClr val="tx1"/>
                </a:solidFill>
                <a:latin typeface="Open Sans"/>
                <a:ea typeface="+mj-ea"/>
                <a:cs typeface="Segoe UI Light" panose="020B0502040204020203" pitchFamily="34" charset="0"/>
              </a:defRPr>
            </a:lvl1pPr>
          </a:lstStyle>
          <a:p>
            <a:pPr algn="r"/>
            <a:r>
              <a:rPr lang="en-US" sz="4000" dirty="0">
                <a:solidFill>
                  <a:srgbClr val="EDE8E2"/>
                </a:solidFill>
                <a:latin typeface="+mn-lt"/>
              </a:rPr>
              <a:t>Don’t Lose $ Your Plan has Carry Over</a:t>
            </a:r>
          </a:p>
        </p:txBody>
      </p:sp>
      <p:sp>
        <p:nvSpPr>
          <p:cNvPr id="16" name="Content Placeholder 9"/>
          <p:cNvSpPr txBox="1">
            <a:spLocks/>
          </p:cNvSpPr>
          <p:nvPr/>
        </p:nvSpPr>
        <p:spPr>
          <a:xfrm>
            <a:off x="1380661" y="1822261"/>
            <a:ext cx="9179626" cy="393760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Hairline" panose="000003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Hairline" panose="000003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Hairline" panose="000003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Hairline" panose="000003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Hairline" panose="000003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rgbClr val="5A5B5D"/>
                </a:solidFill>
                <a:latin typeface="+mn-lt"/>
                <a:ea typeface="Open Sans" pitchFamily="34" charset="0"/>
                <a:cs typeface="Open Sans" pitchFamily="34" charset="0"/>
              </a:rPr>
              <a:t>The Carry Over provision allows you to carry over up to $660 (IRS max) of unused health care FSA dollars to the following plan year.  The carry over amount does not affect your ability to elect the maximum annual election allowed each plan year for the health care FSA.  </a:t>
            </a:r>
          </a:p>
          <a:p>
            <a:pPr marL="0" indent="0">
              <a:buNone/>
            </a:pPr>
            <a:r>
              <a:rPr lang="en-US" sz="2000" dirty="0">
                <a:solidFill>
                  <a:srgbClr val="AB2328"/>
                </a:solidFill>
                <a:latin typeface="+mn-lt"/>
                <a:ea typeface="Open Sans" pitchFamily="34" charset="0"/>
                <a:cs typeface="Open Sans" pitchFamily="34" charset="0"/>
              </a:rPr>
              <a:t>Example: $660 in carry over funds + $3,300 max = $3,960 for the next plan year.</a:t>
            </a:r>
          </a:p>
          <a:p>
            <a:pPr marL="0" indent="0">
              <a:buNone/>
            </a:pPr>
            <a:endParaRPr lang="en-US" sz="2000" dirty="0">
              <a:solidFill>
                <a:srgbClr val="5A5B5D"/>
              </a:solidFill>
              <a:latin typeface="+mn-lt"/>
              <a:ea typeface="Open Sans" pitchFamily="34" charset="0"/>
              <a:cs typeface="Open Sans" pitchFamily="34" charset="0"/>
            </a:endParaRPr>
          </a:p>
          <a:p>
            <a:pPr marL="0" indent="0">
              <a:buNone/>
            </a:pPr>
            <a:r>
              <a:rPr lang="en-US" sz="2000" dirty="0">
                <a:solidFill>
                  <a:srgbClr val="5A5B5D"/>
                </a:solidFill>
                <a:latin typeface="+mn-lt"/>
                <a:ea typeface="Open Sans" pitchFamily="34" charset="0"/>
                <a:cs typeface="Open Sans" pitchFamily="34" charset="0"/>
              </a:rPr>
              <a:t>Any amounts carried over are added to your annual election.  If you did not re-enroll in the health care FSA and have a carry over amount, then you’re automatically enrolled in the plan retroactive to the plan start date.</a:t>
            </a:r>
          </a:p>
          <a:p>
            <a:pPr marL="0" indent="0">
              <a:buNone/>
            </a:pPr>
            <a:endParaRPr lang="en-US" sz="2000" dirty="0">
              <a:solidFill>
                <a:srgbClr val="5A5B5D"/>
              </a:solidFill>
              <a:latin typeface="+mn-lt"/>
              <a:ea typeface="Open Sans" pitchFamily="34" charset="0"/>
              <a:cs typeface="Open Sans" pitchFamily="34" charset="0"/>
            </a:endParaRPr>
          </a:p>
          <a:p>
            <a:pPr marL="0" indent="0">
              <a:buNone/>
            </a:pPr>
            <a:r>
              <a:rPr lang="en-US" sz="2000" dirty="0">
                <a:solidFill>
                  <a:srgbClr val="5A5B5D"/>
                </a:solidFill>
                <a:latin typeface="+mn-lt"/>
                <a:ea typeface="Open Sans" pitchFamily="34" charset="0"/>
                <a:cs typeface="Open Sans" pitchFamily="34" charset="0"/>
              </a:rPr>
              <a:t>Dependent Care FSAs are not applicable to any carryover</a:t>
            </a:r>
          </a:p>
          <a:p>
            <a:pPr marL="0" indent="0">
              <a:buNone/>
            </a:pPr>
            <a:endParaRPr lang="en-US" sz="2000" dirty="0">
              <a:solidFill>
                <a:srgbClr val="5A5B5D"/>
              </a:solidFill>
              <a:latin typeface="+mn-lt"/>
              <a:ea typeface="Open Sans" pitchFamily="34" charset="0"/>
              <a:cs typeface="Open Sans" pitchFamily="34" charset="0"/>
            </a:endParaRPr>
          </a:p>
          <a:p>
            <a:pPr marL="0" indent="0">
              <a:buNone/>
            </a:pPr>
            <a:endParaRPr lang="en-US" sz="2000" dirty="0">
              <a:solidFill>
                <a:srgbClr val="5A5B5D"/>
              </a:solidFill>
              <a:latin typeface="+mn-lt"/>
              <a:ea typeface="Open Sans" pitchFamily="34" charset="0"/>
              <a:cs typeface="Open Sans" pitchFamily="34" charset="0"/>
            </a:endParaRPr>
          </a:p>
        </p:txBody>
      </p:sp>
    </p:spTree>
    <p:extLst>
      <p:ext uri="{BB962C8B-B14F-4D97-AF65-F5344CB8AC3E}">
        <p14:creationId xmlns:p14="http://schemas.microsoft.com/office/powerpoint/2010/main" val="2544573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8" y="1199409"/>
            <a:ext cx="12203877" cy="5438898"/>
          </a:xfrm>
          <a:prstGeom prst="rect">
            <a:avLst/>
          </a:prstGeom>
          <a:solidFill>
            <a:srgbClr val="EDE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3" descr="M:\SalesMarketing\BrandAssets\Logo\png\300-rgb\_fullcolor-gradient\for dark background\navia-logo-final-all_gradient-fullcolor-mark-type-tag-for-dark-b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 y="91440"/>
            <a:ext cx="2784975" cy="914400"/>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8"/>
          <p:cNvSpPr txBox="1">
            <a:spLocks/>
          </p:cNvSpPr>
          <p:nvPr/>
        </p:nvSpPr>
        <p:spPr>
          <a:xfrm>
            <a:off x="1676399" y="-125372"/>
            <a:ext cx="10515600" cy="1325563"/>
          </a:xfrm>
          <a:prstGeom prst="rect">
            <a:avLst/>
          </a:prstGeom>
        </p:spPr>
        <p:txBody>
          <a:bodyPr anchor="b"/>
          <a:lstStyle>
            <a:lvl1pPr algn="l" defTabSz="914400" rtl="0" eaLnBrk="1" latinLnBrk="0" hangingPunct="1">
              <a:lnSpc>
                <a:spcPct val="90000"/>
              </a:lnSpc>
              <a:spcBef>
                <a:spcPct val="0"/>
              </a:spcBef>
              <a:buNone/>
              <a:defRPr sz="4400" kern="1200">
                <a:solidFill>
                  <a:schemeClr val="tx1"/>
                </a:solidFill>
                <a:latin typeface="Open Sans"/>
                <a:ea typeface="+mj-ea"/>
                <a:cs typeface="Segoe UI Light" panose="020B0502040204020203" pitchFamily="34" charset="0"/>
              </a:defRPr>
            </a:lvl1pPr>
          </a:lstStyle>
          <a:p>
            <a:pPr algn="r"/>
            <a:r>
              <a:rPr lang="en-US" sz="4000" dirty="0">
                <a:solidFill>
                  <a:srgbClr val="EDE8E2"/>
                </a:solidFill>
                <a:latin typeface="+mn-lt"/>
              </a:rPr>
              <a:t>Estimating Your Expenses</a:t>
            </a:r>
          </a:p>
        </p:txBody>
      </p:sp>
      <p:sp>
        <p:nvSpPr>
          <p:cNvPr id="16" name="Content Placeholder 9"/>
          <p:cNvSpPr txBox="1">
            <a:spLocks/>
          </p:cNvSpPr>
          <p:nvPr/>
        </p:nvSpPr>
        <p:spPr>
          <a:xfrm>
            <a:off x="1413482" y="1986311"/>
            <a:ext cx="9635518" cy="3785839"/>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Hairline" panose="000003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Hairline" panose="000003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Hairline" panose="000003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Hairline" panose="000003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Hairline" panose="000003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None/>
            </a:pPr>
            <a:r>
              <a:rPr lang="en-US" sz="2000" dirty="0">
                <a:solidFill>
                  <a:srgbClr val="5A5B5D"/>
                </a:solidFill>
                <a:latin typeface="+mn-lt"/>
                <a:ea typeface="Open Sans" pitchFamily="34" charset="0"/>
                <a:cs typeface="Open Sans" pitchFamily="34" charset="0"/>
              </a:rPr>
              <a:t>Determining your annual election can be hard if you’ve never enrolled in a health care FSA before.  Here are some tips to help you determine the appropriate amount.</a:t>
            </a:r>
          </a:p>
          <a:p>
            <a:pPr lvl="1">
              <a:spcAft>
                <a:spcPts val="600"/>
              </a:spcAft>
            </a:pPr>
            <a:r>
              <a:rPr lang="en-US" sz="2000" b="1" dirty="0">
                <a:solidFill>
                  <a:srgbClr val="5A5B5D"/>
                </a:solidFill>
                <a:latin typeface="+mn-lt"/>
                <a:ea typeface="Open Sans" pitchFamily="34" charset="0"/>
                <a:cs typeface="Open Sans" pitchFamily="34" charset="0"/>
              </a:rPr>
              <a:t>Call your health insurance carrier </a:t>
            </a:r>
            <a:r>
              <a:rPr lang="en-US" sz="2000" dirty="0">
                <a:solidFill>
                  <a:srgbClr val="5A5B5D"/>
                </a:solidFill>
                <a:latin typeface="+mn-lt"/>
                <a:ea typeface="Open Sans" pitchFamily="34" charset="0"/>
                <a:cs typeface="Open Sans" pitchFamily="34" charset="0"/>
              </a:rPr>
              <a:t>and view your out-of-pocket expenses.  How many copayments did you pay?  Did you meet your deductible?  Any coinsurance?</a:t>
            </a:r>
          </a:p>
          <a:p>
            <a:pPr lvl="1">
              <a:spcAft>
                <a:spcPts val="600"/>
              </a:spcAft>
            </a:pPr>
            <a:r>
              <a:rPr lang="en-US" sz="2000" b="1" dirty="0">
                <a:solidFill>
                  <a:srgbClr val="5A5B5D"/>
                </a:solidFill>
                <a:latin typeface="+mn-lt"/>
                <a:ea typeface="Open Sans" pitchFamily="34" charset="0"/>
                <a:cs typeface="Open Sans" pitchFamily="34" charset="0"/>
              </a:rPr>
              <a:t>Call your pharmacy </a:t>
            </a:r>
            <a:r>
              <a:rPr lang="en-US" sz="2000" dirty="0">
                <a:solidFill>
                  <a:srgbClr val="5A5B5D"/>
                </a:solidFill>
                <a:latin typeface="+mn-lt"/>
                <a:ea typeface="Open Sans" pitchFamily="34" charset="0"/>
                <a:cs typeface="Open Sans" pitchFamily="34" charset="0"/>
              </a:rPr>
              <a:t>and ask for a print-out of your prescription costs for the last year.</a:t>
            </a:r>
          </a:p>
          <a:p>
            <a:pPr lvl="1">
              <a:spcAft>
                <a:spcPts val="600"/>
              </a:spcAft>
            </a:pPr>
            <a:r>
              <a:rPr lang="en-US" sz="2000" b="1" dirty="0">
                <a:solidFill>
                  <a:srgbClr val="5A5B5D"/>
                </a:solidFill>
                <a:latin typeface="+mn-lt"/>
                <a:ea typeface="Open Sans" pitchFamily="34" charset="0"/>
                <a:cs typeface="Open Sans" pitchFamily="34" charset="0"/>
              </a:rPr>
              <a:t>Open your medicine cabinet</a:t>
            </a:r>
            <a:r>
              <a:rPr lang="en-US" sz="2000" dirty="0">
                <a:solidFill>
                  <a:srgbClr val="5A5B5D"/>
                </a:solidFill>
                <a:latin typeface="+mn-lt"/>
                <a:ea typeface="Open Sans" pitchFamily="34" charset="0"/>
                <a:cs typeface="Open Sans" pitchFamily="34" charset="0"/>
              </a:rPr>
              <a:t>.  Most of us turnover our medicine cabinet once a year.  Look at what you have and estimate the replacement cost.</a:t>
            </a:r>
          </a:p>
          <a:p>
            <a:pPr lvl="1">
              <a:spcAft>
                <a:spcPts val="600"/>
              </a:spcAft>
            </a:pPr>
            <a:r>
              <a:rPr lang="en-US" sz="2000" b="1" dirty="0">
                <a:solidFill>
                  <a:srgbClr val="5A5B5D"/>
                </a:solidFill>
                <a:latin typeface="+mn-lt"/>
                <a:ea typeface="Open Sans" pitchFamily="34" charset="0"/>
                <a:cs typeface="Open Sans" pitchFamily="34" charset="0"/>
              </a:rPr>
              <a:t>Do you have any large expenses coming up?  </a:t>
            </a:r>
            <a:r>
              <a:rPr lang="en-US" sz="2000" dirty="0">
                <a:solidFill>
                  <a:srgbClr val="5A5B5D"/>
                </a:solidFill>
                <a:latin typeface="+mn-lt"/>
                <a:ea typeface="Open Sans" pitchFamily="34" charset="0"/>
                <a:cs typeface="Open Sans" pitchFamily="34" charset="0"/>
              </a:rPr>
              <a:t>Any upcoming dental work, glasses, orthodontia?  You can easily estimate the out-of-pocket costs for these expenses.</a:t>
            </a:r>
          </a:p>
          <a:p>
            <a:pPr marL="0" indent="0">
              <a:spcAft>
                <a:spcPts val="600"/>
              </a:spcAft>
              <a:buNone/>
            </a:pPr>
            <a:r>
              <a:rPr lang="en-US" sz="2000" i="1" dirty="0">
                <a:solidFill>
                  <a:srgbClr val="AB2328"/>
                </a:solidFill>
                <a:latin typeface="+mn-lt"/>
                <a:ea typeface="Open Sans" pitchFamily="34" charset="0"/>
                <a:cs typeface="Open Sans" pitchFamily="34" charset="0"/>
              </a:rPr>
              <a:t>If this is your first year enrolling, estimate the above and sign up for half of the amount you think you’ll need.</a:t>
            </a:r>
          </a:p>
          <a:p>
            <a:pPr marL="0" indent="0">
              <a:spcAft>
                <a:spcPts val="600"/>
              </a:spcAft>
              <a:buNone/>
            </a:pPr>
            <a:r>
              <a:rPr lang="en-US" sz="2000" i="1" dirty="0">
                <a:solidFill>
                  <a:srgbClr val="AB2328"/>
                </a:solidFill>
                <a:latin typeface="+mn-lt"/>
                <a:ea typeface="Open Sans" pitchFamily="34" charset="0"/>
                <a:cs typeface="Open Sans" pitchFamily="34" charset="0"/>
              </a:rPr>
              <a:t>FSA Tax Calculator - </a:t>
            </a:r>
            <a:r>
              <a:rPr lang="en-US" sz="2000" i="1" dirty="0">
                <a:solidFill>
                  <a:srgbClr val="AB2328"/>
                </a:solidFill>
                <a:latin typeface="+mn-lt"/>
                <a:ea typeface="Open Sans" pitchFamily="34" charset="0"/>
                <a:cs typeface="Open Sans" pitchFamily="34" charset="0"/>
                <a:hlinkClick r:id="rId3"/>
              </a:rPr>
              <a:t>https://www.naviabenefits.com/participants/resources/tax-savings-calculator/</a:t>
            </a:r>
            <a:endParaRPr lang="en-US" sz="2000" i="1" dirty="0">
              <a:solidFill>
                <a:srgbClr val="AB2328"/>
              </a:solidFill>
              <a:latin typeface="+mn-lt"/>
              <a:ea typeface="Open Sans" pitchFamily="34" charset="0"/>
              <a:cs typeface="Open Sans" pitchFamily="34" charset="0"/>
            </a:endParaRPr>
          </a:p>
          <a:p>
            <a:pPr marL="0" indent="0">
              <a:spcAft>
                <a:spcPts val="600"/>
              </a:spcAft>
              <a:buNone/>
            </a:pPr>
            <a:endParaRPr lang="en-US" sz="2000" i="1" dirty="0">
              <a:solidFill>
                <a:srgbClr val="AB2328"/>
              </a:solidFill>
              <a:latin typeface="+mn-lt"/>
              <a:ea typeface="Open Sans" pitchFamily="34" charset="0"/>
              <a:cs typeface="Open Sans" pitchFamily="34" charset="0"/>
            </a:endParaRPr>
          </a:p>
          <a:p>
            <a:pPr marL="0" indent="0">
              <a:spcAft>
                <a:spcPts val="600"/>
              </a:spcAft>
              <a:buNone/>
            </a:pPr>
            <a:endParaRPr lang="en-US" sz="2000" i="1" dirty="0">
              <a:solidFill>
                <a:srgbClr val="AB2328"/>
              </a:solidFill>
              <a:latin typeface="+mn-lt"/>
              <a:ea typeface="Open Sans" pitchFamily="34" charset="0"/>
              <a:cs typeface="Open Sans" pitchFamily="34" charset="0"/>
            </a:endParaRPr>
          </a:p>
        </p:txBody>
      </p:sp>
    </p:spTree>
    <p:extLst>
      <p:ext uri="{BB962C8B-B14F-4D97-AF65-F5344CB8AC3E}">
        <p14:creationId xmlns:p14="http://schemas.microsoft.com/office/powerpoint/2010/main" val="10407948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1423</TotalTime>
  <Words>1357</Words>
  <Application>Microsoft Office PowerPoint</Application>
  <PresentationFormat>Widescreen</PresentationFormat>
  <Paragraphs>132</Paragraphs>
  <Slides>17</Slides>
  <Notes>1</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Montserrat Hairline</vt:lpstr>
      <vt:lpstr>Open Sans</vt:lpstr>
      <vt:lpstr>Wingdings</vt:lpstr>
      <vt:lpstr>Office Theme</vt:lpstr>
      <vt:lpstr>2025 Open Enrollment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Hawkins, Kyle</dc:creator>
  <cp:lastModifiedBy>Lindsay Johnson</cp:lastModifiedBy>
  <cp:revision>127</cp:revision>
  <dcterms:created xsi:type="dcterms:W3CDTF">2015-07-20T19:41:29Z</dcterms:created>
  <dcterms:modified xsi:type="dcterms:W3CDTF">2024-11-06T16:12:39Z</dcterms:modified>
</cp:coreProperties>
</file>